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05"/>
  </p:notesMasterIdLst>
  <p:handoutMasterIdLst>
    <p:handoutMasterId r:id="rId106"/>
  </p:handoutMasterIdLst>
  <p:sldIdLst>
    <p:sldId id="256" r:id="rId2"/>
    <p:sldId id="707" r:id="rId3"/>
    <p:sldId id="708" r:id="rId4"/>
    <p:sldId id="709" r:id="rId5"/>
    <p:sldId id="710" r:id="rId6"/>
    <p:sldId id="711" r:id="rId7"/>
    <p:sldId id="712" r:id="rId8"/>
    <p:sldId id="713" r:id="rId9"/>
    <p:sldId id="714" r:id="rId10"/>
    <p:sldId id="717" r:id="rId11"/>
    <p:sldId id="718" r:id="rId12"/>
    <p:sldId id="719" r:id="rId13"/>
    <p:sldId id="706" r:id="rId14"/>
    <p:sldId id="734" r:id="rId15"/>
    <p:sldId id="735" r:id="rId16"/>
    <p:sldId id="736" r:id="rId17"/>
    <p:sldId id="737" r:id="rId18"/>
    <p:sldId id="738" r:id="rId19"/>
    <p:sldId id="739" r:id="rId20"/>
    <p:sldId id="740" r:id="rId21"/>
    <p:sldId id="800" r:id="rId22"/>
    <p:sldId id="801" r:id="rId23"/>
    <p:sldId id="802" r:id="rId24"/>
    <p:sldId id="803" r:id="rId25"/>
    <p:sldId id="804" r:id="rId26"/>
    <p:sldId id="805" r:id="rId27"/>
    <p:sldId id="806" r:id="rId28"/>
    <p:sldId id="807" r:id="rId29"/>
    <p:sldId id="808" r:id="rId30"/>
    <p:sldId id="809" r:id="rId31"/>
    <p:sldId id="810" r:id="rId32"/>
    <p:sldId id="811" r:id="rId33"/>
    <p:sldId id="812" r:id="rId34"/>
    <p:sldId id="813" r:id="rId35"/>
    <p:sldId id="814" r:id="rId36"/>
    <p:sldId id="815" r:id="rId37"/>
    <p:sldId id="816" r:id="rId38"/>
    <p:sldId id="817" r:id="rId39"/>
    <p:sldId id="818" r:id="rId40"/>
    <p:sldId id="819" r:id="rId41"/>
    <p:sldId id="820" r:id="rId42"/>
    <p:sldId id="821" r:id="rId43"/>
    <p:sldId id="822" r:id="rId44"/>
    <p:sldId id="823" r:id="rId45"/>
    <p:sldId id="824" r:id="rId46"/>
    <p:sldId id="825" r:id="rId47"/>
    <p:sldId id="826" r:id="rId48"/>
    <p:sldId id="827" r:id="rId49"/>
    <p:sldId id="828" r:id="rId50"/>
    <p:sldId id="829" r:id="rId51"/>
    <p:sldId id="831" r:id="rId52"/>
    <p:sldId id="830" r:id="rId53"/>
    <p:sldId id="833" r:id="rId54"/>
    <p:sldId id="835" r:id="rId55"/>
    <p:sldId id="836" r:id="rId56"/>
    <p:sldId id="834" r:id="rId57"/>
    <p:sldId id="832" r:id="rId58"/>
    <p:sldId id="837" r:id="rId59"/>
    <p:sldId id="838" r:id="rId60"/>
    <p:sldId id="840" r:id="rId61"/>
    <p:sldId id="839" r:id="rId62"/>
    <p:sldId id="841" r:id="rId63"/>
    <p:sldId id="843" r:id="rId64"/>
    <p:sldId id="842" r:id="rId65"/>
    <p:sldId id="844" r:id="rId66"/>
    <p:sldId id="846" r:id="rId67"/>
    <p:sldId id="845" r:id="rId68"/>
    <p:sldId id="847" r:id="rId69"/>
    <p:sldId id="854" r:id="rId70"/>
    <p:sldId id="848" r:id="rId71"/>
    <p:sldId id="849" r:id="rId72"/>
    <p:sldId id="850" r:id="rId73"/>
    <p:sldId id="851" r:id="rId74"/>
    <p:sldId id="852" r:id="rId75"/>
    <p:sldId id="853" r:id="rId76"/>
    <p:sldId id="855" r:id="rId77"/>
    <p:sldId id="856" r:id="rId78"/>
    <p:sldId id="864" r:id="rId79"/>
    <p:sldId id="866" r:id="rId80"/>
    <p:sldId id="867" r:id="rId81"/>
    <p:sldId id="868" r:id="rId82"/>
    <p:sldId id="869" r:id="rId83"/>
    <p:sldId id="870" r:id="rId84"/>
    <p:sldId id="871" r:id="rId85"/>
    <p:sldId id="872" r:id="rId86"/>
    <p:sldId id="873" r:id="rId87"/>
    <p:sldId id="875" r:id="rId88"/>
    <p:sldId id="876" r:id="rId89"/>
    <p:sldId id="877" r:id="rId90"/>
    <p:sldId id="878" r:id="rId91"/>
    <p:sldId id="874" r:id="rId92"/>
    <p:sldId id="879" r:id="rId93"/>
    <p:sldId id="880" r:id="rId94"/>
    <p:sldId id="881" r:id="rId95"/>
    <p:sldId id="885" r:id="rId96"/>
    <p:sldId id="884" r:id="rId97"/>
    <p:sldId id="886" r:id="rId98"/>
    <p:sldId id="887" r:id="rId99"/>
    <p:sldId id="888" r:id="rId100"/>
    <p:sldId id="882" r:id="rId101"/>
    <p:sldId id="883" r:id="rId102"/>
    <p:sldId id="889" r:id="rId103"/>
    <p:sldId id="890" r:id="rId104"/>
  </p:sldIdLst>
  <p:sldSz cx="12192000" cy="6858000"/>
  <p:notesSz cx="7010400" cy="92964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A000"/>
    <a:srgbClr val="0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494" autoAdjust="0"/>
    <p:restoredTop sz="94692" autoAdjust="0"/>
  </p:normalViewPr>
  <p:slideViewPr>
    <p:cSldViewPr snapToGrid="0">
      <p:cViewPr>
        <p:scale>
          <a:sx n="68" d="100"/>
          <a:sy n="68" d="100"/>
        </p:scale>
        <p:origin x="-2790" y="-1074"/>
      </p:cViewPr>
      <p:guideLst>
        <p:guide orient="horz" pos="2160"/>
        <p:guide pos="3840"/>
      </p:guideLst>
    </p:cSldViewPr>
  </p:slideViewPr>
  <p:notesTextViewPr>
    <p:cViewPr>
      <p:scale>
        <a:sx n="1" d="1"/>
        <a:sy n="1" d="1"/>
      </p:scale>
      <p:origin x="0" y="0"/>
    </p:cViewPr>
  </p:notesTextViewPr>
  <p:sorterViewPr>
    <p:cViewPr>
      <p:scale>
        <a:sx n="100" d="100"/>
        <a:sy n="100" d="100"/>
      </p:scale>
      <p:origin x="0" y="-718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970938" y="0"/>
            <a:ext cx="3037840" cy="466435"/>
          </a:xfrm>
          <a:prstGeom prst="rect">
            <a:avLst/>
          </a:prstGeom>
        </p:spPr>
        <p:txBody>
          <a:bodyPr vert="horz" lIns="91440" tIns="45720" rIns="91440" bIns="45720" rtlCol="0"/>
          <a:lstStyle>
            <a:lvl1pPr algn="r">
              <a:defRPr sz="1200"/>
            </a:lvl1pPr>
          </a:lstStyle>
          <a:p>
            <a:fld id="{D6DBDCD5-35A2-4510-B868-38C6DA3C823A}" type="datetimeFigureOut">
              <a:rPr lang="es-PE" smtClean="0"/>
              <a:pPr/>
              <a:t>19/11/2019</a:t>
            </a:fld>
            <a:endParaRPr lang="es-PE"/>
          </a:p>
        </p:txBody>
      </p:sp>
      <p:sp>
        <p:nvSpPr>
          <p:cNvPr id="4" name="Marcador de pie de página 3"/>
          <p:cNvSpPr>
            <a:spLocks noGrp="1"/>
          </p:cNvSpPr>
          <p:nvPr>
            <p:ph type="ftr" sz="quarter" idx="2"/>
          </p:nvPr>
        </p:nvSpPr>
        <p:spPr>
          <a:xfrm>
            <a:off x="0" y="8829968"/>
            <a:ext cx="3037840" cy="466434"/>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970938" y="8829968"/>
            <a:ext cx="3037840" cy="466434"/>
          </a:xfrm>
          <a:prstGeom prst="rect">
            <a:avLst/>
          </a:prstGeom>
        </p:spPr>
        <p:txBody>
          <a:bodyPr vert="horz" lIns="91440" tIns="45720" rIns="91440" bIns="45720" rtlCol="0" anchor="b"/>
          <a:lstStyle>
            <a:lvl1pPr algn="r">
              <a:defRPr sz="1200"/>
            </a:lvl1pPr>
          </a:lstStyle>
          <a:p>
            <a:fld id="{3A520D21-82A4-41BD-822D-79F413E362FE}" type="slidenum">
              <a:rPr lang="es-PE" smtClean="0"/>
              <a:pPr/>
              <a:t>‹Nº›</a:t>
            </a:fld>
            <a:endParaRPr lang="es-PE"/>
          </a:p>
        </p:txBody>
      </p:sp>
    </p:spTree>
    <p:extLst>
      <p:ext uri="{BB962C8B-B14F-4D97-AF65-F5344CB8AC3E}">
        <p14:creationId xmlns:p14="http://schemas.microsoft.com/office/powerpoint/2010/main" val="1338400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117" cy="466030"/>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971614" y="0"/>
            <a:ext cx="3037117" cy="466030"/>
          </a:xfrm>
          <a:prstGeom prst="rect">
            <a:avLst/>
          </a:prstGeom>
        </p:spPr>
        <p:txBody>
          <a:bodyPr vert="horz" lIns="91440" tIns="45720" rIns="91440" bIns="45720" rtlCol="0"/>
          <a:lstStyle>
            <a:lvl1pPr algn="r">
              <a:defRPr sz="1200"/>
            </a:lvl1pPr>
          </a:lstStyle>
          <a:p>
            <a:fld id="{38B85F5A-3BB3-499E-A209-7F8544435962}" type="datetimeFigureOut">
              <a:rPr lang="es-PE" smtClean="0"/>
              <a:pPr/>
              <a:t>19/11/2019</a:t>
            </a:fld>
            <a:endParaRPr lang="es-PE"/>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700873" y="4474196"/>
            <a:ext cx="5608654" cy="3660154"/>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8830370"/>
            <a:ext cx="3037117" cy="466030"/>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971614" y="8830370"/>
            <a:ext cx="3037117" cy="466030"/>
          </a:xfrm>
          <a:prstGeom prst="rect">
            <a:avLst/>
          </a:prstGeom>
        </p:spPr>
        <p:txBody>
          <a:bodyPr vert="horz" lIns="91440" tIns="45720" rIns="91440" bIns="45720" rtlCol="0" anchor="b"/>
          <a:lstStyle>
            <a:lvl1pPr algn="r">
              <a:defRPr sz="1200"/>
            </a:lvl1pPr>
          </a:lstStyle>
          <a:p>
            <a:fld id="{25629E30-8DF5-4E47-923B-C1707D50CF7A}" type="slidenum">
              <a:rPr lang="es-PE" smtClean="0"/>
              <a:pPr/>
              <a:t>‹Nº›</a:t>
            </a:fld>
            <a:endParaRPr lang="es-PE"/>
          </a:p>
        </p:txBody>
      </p:sp>
    </p:spTree>
    <p:extLst>
      <p:ext uri="{BB962C8B-B14F-4D97-AF65-F5344CB8AC3E}">
        <p14:creationId xmlns:p14="http://schemas.microsoft.com/office/powerpoint/2010/main" val="254672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fld id="{DDF529A7-B6C0-4A30-9925-7817F8465375}" type="slidenum">
              <a:rPr lang="es-ES" altLang="es-PE" sz="1200" b="0">
                <a:latin typeface="Arial" panose="020B0604020202020204" pitchFamily="34" charset="0"/>
              </a:rPr>
              <a:pPr/>
              <a:t>11</a:t>
            </a:fld>
            <a:endParaRPr lang="es-ES" altLang="es-PE" sz="1200" b="0">
              <a:latin typeface="Arial" panose="020B0604020202020204" pitchFamily="34" charset="0"/>
            </a:endParaRPr>
          </a:p>
        </p:txBody>
      </p:sp>
      <p:sp>
        <p:nvSpPr>
          <p:cNvPr id="103427" name="Rectangle 2"/>
          <p:cNvSpPr>
            <a:spLocks noGrp="1" noRot="1" noChangeAspect="1" noTextEdit="1"/>
          </p:cNvSpPr>
          <p:nvPr>
            <p:ph type="sldImg"/>
          </p:nvPr>
        </p:nvSpPr>
        <p:spPr>
          <a:ln/>
        </p:spPr>
      </p:sp>
      <p:sp>
        <p:nvSpPr>
          <p:cNvPr id="103428"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altLang="es-PE" smtClean="0">
              <a:latin typeface="Arial" panose="020B0604020202020204" pitchFamily="34" charset="0"/>
            </a:endParaRPr>
          </a:p>
        </p:txBody>
      </p:sp>
    </p:spTree>
    <p:extLst>
      <p:ext uri="{BB962C8B-B14F-4D97-AF65-F5344CB8AC3E}">
        <p14:creationId xmlns:p14="http://schemas.microsoft.com/office/powerpoint/2010/main" val="3907122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fld id="{AB0C79AD-444C-4728-858A-FCF86E0D156E}" type="slidenum">
              <a:rPr lang="es-ES" altLang="es-PE" sz="1200" b="0">
                <a:latin typeface="Arial" panose="020B0604020202020204" pitchFamily="34" charset="0"/>
              </a:rPr>
              <a:pPr/>
              <a:t>12</a:t>
            </a:fld>
            <a:endParaRPr lang="es-ES" altLang="es-PE" sz="1200" b="0">
              <a:latin typeface="Arial" panose="020B0604020202020204" pitchFamily="34" charset="0"/>
            </a:endParaRPr>
          </a:p>
        </p:txBody>
      </p:sp>
      <p:sp>
        <p:nvSpPr>
          <p:cNvPr id="106499" name="Rectangle 2"/>
          <p:cNvSpPr>
            <a:spLocks noGrp="1" noRot="1" noChangeAspect="1" noTextEdit="1"/>
          </p:cNvSpPr>
          <p:nvPr>
            <p:ph type="sldImg"/>
          </p:nvPr>
        </p:nvSpPr>
        <p:spPr>
          <a:ln/>
        </p:spPr>
      </p:sp>
      <p:sp>
        <p:nvSpPr>
          <p:cNvPr id="106500"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altLang="es-PE" smtClean="0">
              <a:latin typeface="Arial" panose="020B0604020202020204" pitchFamily="34" charset="0"/>
            </a:endParaRPr>
          </a:p>
        </p:txBody>
      </p:sp>
    </p:spTree>
    <p:extLst>
      <p:ext uri="{BB962C8B-B14F-4D97-AF65-F5344CB8AC3E}">
        <p14:creationId xmlns:p14="http://schemas.microsoft.com/office/powerpoint/2010/main" val="3177233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14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15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16</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17</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18</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19</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20</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21</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fld id="{498FE2D3-5146-4C7F-86D1-75A3D2FFB6C4}" type="slidenum">
              <a:rPr lang="es-ES" altLang="es-PE" sz="1200" b="0">
                <a:latin typeface="Arial" panose="020B0604020202020204" pitchFamily="34" charset="0"/>
              </a:rPr>
              <a:pPr/>
              <a:t>3</a:t>
            </a:fld>
            <a:endParaRPr lang="es-ES" altLang="es-PE" sz="1200" b="0">
              <a:latin typeface="Arial" panose="020B0604020202020204" pitchFamily="34" charset="0"/>
            </a:endParaRPr>
          </a:p>
        </p:txBody>
      </p:sp>
      <p:sp>
        <p:nvSpPr>
          <p:cNvPr id="89091" name="Rectangle 2"/>
          <p:cNvSpPr>
            <a:spLocks noGrp="1" noRot="1" noChangeAspect="1" noTextEdit="1"/>
          </p:cNvSpPr>
          <p:nvPr>
            <p:ph type="sldImg"/>
          </p:nvPr>
        </p:nvSpPr>
        <p:spPr>
          <a:ln/>
        </p:spPr>
      </p:sp>
      <p:sp>
        <p:nvSpPr>
          <p:cNvPr id="89092"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altLang="es-PE" smtClean="0">
              <a:latin typeface="Arial" panose="020B0604020202020204" pitchFamily="34" charset="0"/>
            </a:endParaRPr>
          </a:p>
        </p:txBody>
      </p:sp>
    </p:spTree>
    <p:extLst>
      <p:ext uri="{BB962C8B-B14F-4D97-AF65-F5344CB8AC3E}">
        <p14:creationId xmlns:p14="http://schemas.microsoft.com/office/powerpoint/2010/main" val="1642816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23</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26</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27</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28</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29</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30</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31</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33</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36</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37</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38</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39</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40</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41</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fld id="{1BCE0696-DF41-4817-8ED2-AB59A3D49750}" type="slidenum">
              <a:rPr lang="es-ES" altLang="es-PE" sz="1200" b="0">
                <a:latin typeface="Arial" panose="020B0604020202020204" pitchFamily="34" charset="0"/>
              </a:rPr>
              <a:pPr/>
              <a:t>5</a:t>
            </a:fld>
            <a:endParaRPr lang="es-ES" altLang="es-PE" sz="1200" b="0">
              <a:latin typeface="Arial" panose="020B0604020202020204" pitchFamily="34" charset="0"/>
            </a:endParaRPr>
          </a:p>
        </p:txBody>
      </p:sp>
      <p:sp>
        <p:nvSpPr>
          <p:cNvPr id="99331" name="Rectangle 2"/>
          <p:cNvSpPr>
            <a:spLocks noGrp="1" noRot="1" noChangeAspect="1" noTextEdit="1"/>
          </p:cNvSpPr>
          <p:nvPr>
            <p:ph type="sldImg"/>
          </p:nvPr>
        </p:nvSpPr>
        <p:spPr>
          <a:ln/>
        </p:spPr>
      </p:sp>
      <p:sp>
        <p:nvSpPr>
          <p:cNvPr id="99332"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altLang="es-PE" smtClean="0">
              <a:latin typeface="Arial" panose="020B0604020202020204" pitchFamily="34" charset="0"/>
            </a:endParaRPr>
          </a:p>
        </p:txBody>
      </p:sp>
    </p:spTree>
    <p:extLst>
      <p:ext uri="{BB962C8B-B14F-4D97-AF65-F5344CB8AC3E}">
        <p14:creationId xmlns:p14="http://schemas.microsoft.com/office/powerpoint/2010/main" val="41432496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43</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46</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48</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49</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50</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51</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52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fld id="{64172E17-31E3-4265-80D9-D5491C8192C5}" type="slidenum">
              <a:rPr lang="es-ES" altLang="es-PE" sz="1200" b="0">
                <a:latin typeface="Arial" panose="020B0604020202020204" pitchFamily="34" charset="0"/>
              </a:rPr>
              <a:pPr/>
              <a:t>6</a:t>
            </a:fld>
            <a:endParaRPr lang="es-ES" altLang="es-PE" sz="1200" b="0">
              <a:latin typeface="Arial" panose="020B0604020202020204" pitchFamily="34" charset="0"/>
            </a:endParaRPr>
          </a:p>
        </p:txBody>
      </p:sp>
      <p:sp>
        <p:nvSpPr>
          <p:cNvPr id="100355" name="Rectangle 2"/>
          <p:cNvSpPr>
            <a:spLocks noGrp="1" noRot="1" noChangeAspect="1" noTextEdit="1"/>
          </p:cNvSpPr>
          <p:nvPr>
            <p:ph type="sldImg"/>
          </p:nvPr>
        </p:nvSpPr>
        <p:spPr>
          <a:ln/>
        </p:spPr>
      </p:sp>
      <p:sp>
        <p:nvSpPr>
          <p:cNvPr id="100356"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altLang="es-PE" smtClean="0">
              <a:latin typeface="Arial" panose="020B0604020202020204" pitchFamily="34" charset="0"/>
            </a:endParaRPr>
          </a:p>
        </p:txBody>
      </p:sp>
    </p:spTree>
    <p:extLst>
      <p:ext uri="{BB962C8B-B14F-4D97-AF65-F5344CB8AC3E}">
        <p14:creationId xmlns:p14="http://schemas.microsoft.com/office/powerpoint/2010/main" val="39227125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54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55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56</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58</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59</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61</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63</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fld id="{484B331C-FE48-4752-BFAC-FCAC17E6538D}" type="slidenum">
              <a:rPr lang="es-ES" altLang="es-PE" sz="1200" b="0">
                <a:latin typeface="Arial" panose="020B0604020202020204" pitchFamily="34" charset="0"/>
              </a:rPr>
              <a:pPr/>
              <a:t>7</a:t>
            </a:fld>
            <a:endParaRPr lang="es-ES" altLang="es-PE" sz="1200" b="0">
              <a:latin typeface="Arial" panose="020B0604020202020204" pitchFamily="34" charset="0"/>
            </a:endParaRPr>
          </a:p>
        </p:txBody>
      </p:sp>
      <p:sp>
        <p:nvSpPr>
          <p:cNvPr id="101379" name="Rectangle 2"/>
          <p:cNvSpPr>
            <a:spLocks noGrp="1" noRot="1" noChangeAspect="1" noTextEdit="1"/>
          </p:cNvSpPr>
          <p:nvPr>
            <p:ph type="sldImg"/>
          </p:nvPr>
        </p:nvSpPr>
        <p:spPr>
          <a:ln/>
        </p:spPr>
      </p:sp>
      <p:sp>
        <p:nvSpPr>
          <p:cNvPr id="101380"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altLang="es-PE" smtClean="0">
              <a:latin typeface="Arial" panose="020B0604020202020204" pitchFamily="34" charset="0"/>
            </a:endParaRPr>
          </a:p>
        </p:txBody>
      </p:sp>
    </p:spTree>
    <p:extLst>
      <p:ext uri="{BB962C8B-B14F-4D97-AF65-F5344CB8AC3E}">
        <p14:creationId xmlns:p14="http://schemas.microsoft.com/office/powerpoint/2010/main" val="169251436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66</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67</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68</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69</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70</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71</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72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73</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74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75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fld id="{35323BFA-9D48-4672-947F-CF9223B701FA}" type="slidenum">
              <a:rPr lang="es-ES" altLang="es-PE" sz="1200" b="0">
                <a:latin typeface="Arial" panose="020B0604020202020204" pitchFamily="34" charset="0"/>
              </a:rPr>
              <a:pPr/>
              <a:t>8</a:t>
            </a:fld>
            <a:endParaRPr lang="es-ES" altLang="es-PE" sz="1200" b="0">
              <a:latin typeface="Arial" panose="020B0604020202020204" pitchFamily="34" charset="0"/>
            </a:endParaRPr>
          </a:p>
        </p:txBody>
      </p:sp>
      <p:sp>
        <p:nvSpPr>
          <p:cNvPr id="102403" name="Rectangle 2"/>
          <p:cNvSpPr>
            <a:spLocks noGrp="1" noRot="1" noChangeAspect="1" noTextEdit="1"/>
          </p:cNvSpPr>
          <p:nvPr>
            <p:ph type="sldImg"/>
          </p:nvPr>
        </p:nvSpPr>
        <p:spPr>
          <a:ln/>
        </p:spPr>
      </p:sp>
      <p:sp>
        <p:nvSpPr>
          <p:cNvPr id="102404"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altLang="es-PE" smtClean="0">
              <a:latin typeface="Arial" panose="020B0604020202020204" pitchFamily="34" charset="0"/>
            </a:endParaRPr>
          </a:p>
        </p:txBody>
      </p:sp>
    </p:spTree>
    <p:extLst>
      <p:ext uri="{BB962C8B-B14F-4D97-AF65-F5344CB8AC3E}">
        <p14:creationId xmlns:p14="http://schemas.microsoft.com/office/powerpoint/2010/main" val="129542568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76</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77</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79</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80</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82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83</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84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85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87</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88</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fld id="{DDF529A7-B6C0-4A30-9925-7817F8465375}" type="slidenum">
              <a:rPr lang="es-ES" altLang="es-PE" sz="1200" b="0">
                <a:latin typeface="Arial" panose="020B0604020202020204" pitchFamily="34" charset="0"/>
              </a:rPr>
              <a:pPr/>
              <a:t>9</a:t>
            </a:fld>
            <a:endParaRPr lang="es-ES" altLang="es-PE" sz="1200" b="0">
              <a:latin typeface="Arial" panose="020B0604020202020204" pitchFamily="34" charset="0"/>
            </a:endParaRPr>
          </a:p>
        </p:txBody>
      </p:sp>
      <p:sp>
        <p:nvSpPr>
          <p:cNvPr id="103427" name="Rectangle 2"/>
          <p:cNvSpPr>
            <a:spLocks noGrp="1" noRot="1" noChangeAspect="1" noTextEdit="1"/>
          </p:cNvSpPr>
          <p:nvPr>
            <p:ph type="sldImg"/>
          </p:nvPr>
        </p:nvSpPr>
        <p:spPr>
          <a:ln/>
        </p:spPr>
      </p:sp>
      <p:sp>
        <p:nvSpPr>
          <p:cNvPr id="103428"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altLang="es-PE" smtClean="0">
              <a:latin typeface="Arial" panose="020B0604020202020204" pitchFamily="34" charset="0"/>
            </a:endParaRPr>
          </a:p>
        </p:txBody>
      </p:sp>
    </p:spTree>
    <p:extLst>
      <p:ext uri="{BB962C8B-B14F-4D97-AF65-F5344CB8AC3E}">
        <p14:creationId xmlns:p14="http://schemas.microsoft.com/office/powerpoint/2010/main" val="390712211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89</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90</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92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93</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94</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95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96</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97</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98</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99</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fld id="{DDF529A7-B6C0-4A30-9925-7817F8465375}" type="slidenum">
              <a:rPr lang="es-ES" altLang="es-PE" sz="1200" b="0">
                <a:latin typeface="Arial" panose="020B0604020202020204" pitchFamily="34" charset="0"/>
              </a:rPr>
              <a:pPr/>
              <a:t>10</a:t>
            </a:fld>
            <a:endParaRPr lang="es-ES" altLang="es-PE" sz="1200" b="0">
              <a:latin typeface="Arial" panose="020B0604020202020204" pitchFamily="34" charset="0"/>
            </a:endParaRPr>
          </a:p>
        </p:txBody>
      </p:sp>
      <p:sp>
        <p:nvSpPr>
          <p:cNvPr id="103427" name="Rectangle 2"/>
          <p:cNvSpPr>
            <a:spLocks noGrp="1" noRot="1" noChangeAspect="1" noTextEdit="1"/>
          </p:cNvSpPr>
          <p:nvPr>
            <p:ph type="sldImg"/>
          </p:nvPr>
        </p:nvSpPr>
        <p:spPr>
          <a:ln/>
        </p:spPr>
      </p:sp>
      <p:sp>
        <p:nvSpPr>
          <p:cNvPr id="103428"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PE" altLang="es-PE" smtClean="0">
              <a:latin typeface="Arial" panose="020B0604020202020204" pitchFamily="34" charset="0"/>
            </a:endParaRPr>
          </a:p>
        </p:txBody>
      </p:sp>
    </p:spTree>
    <p:extLst>
      <p:ext uri="{BB962C8B-B14F-4D97-AF65-F5344CB8AC3E}">
        <p14:creationId xmlns:p14="http://schemas.microsoft.com/office/powerpoint/2010/main" val="390712211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102</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103</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910080" y="359898"/>
            <a:ext cx="987552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82E7EC8D-93AA-41D4-A523-7217740D7D0F}" type="datetime1">
              <a:rPr lang="es-PE" smtClean="0"/>
              <a:t>19/11/2019</a:t>
            </a:fld>
            <a:endParaRPr lang="es-PE"/>
          </a:p>
        </p:txBody>
      </p:sp>
      <p:sp>
        <p:nvSpPr>
          <p:cNvPr id="20" name="19 Marcador de pie de página"/>
          <p:cNvSpPr>
            <a:spLocks noGrp="1"/>
          </p:cNvSpPr>
          <p:nvPr>
            <p:ph type="ftr" sz="quarter" idx="11"/>
          </p:nvPr>
        </p:nvSpPr>
        <p:spPr/>
        <p:txBody>
          <a:bodyPr/>
          <a:lstStyle>
            <a:extLst/>
          </a:lstStyle>
          <a:p>
            <a:endParaRPr lang="es-PE"/>
          </a:p>
        </p:txBody>
      </p:sp>
      <p:sp>
        <p:nvSpPr>
          <p:cNvPr id="10" name="9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
        <p:nvSpPr>
          <p:cNvPr id="8" name="7 Elipse"/>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34D3CE6-5DE5-43E5-A238-0B4837960B1F}" type="datetime1">
              <a:rPr lang="es-PE" smtClean="0"/>
              <a:t>19/11/2019</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44000" y="274640"/>
            <a:ext cx="24384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524000" y="274641"/>
            <a:ext cx="7416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6730399-AB25-4D80-AE53-F46196D2FF26}" type="datetime1">
              <a:rPr lang="es-PE" smtClean="0"/>
              <a:t>19/11/2019</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5B7F489-BA65-4D35-81C9-44A4FC01AAF2}" type="datetime1">
              <a:rPr lang="es-PE" smtClean="0"/>
              <a:t>19/11/2019</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025D57C-B812-4A1C-8338-CC48CFABCB21}" type="datetime1">
              <a:rPr lang="es-PE" smtClean="0"/>
              <a:t>19/11/2019</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
        <p:nvSpPr>
          <p:cNvPr id="10" name="9 Rectángulo"/>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CAC2CA9-D840-4300-94B8-CBC46761B36F}" type="datetime1">
              <a:rPr lang="es-PE" smtClean="0"/>
              <a:t>19/11/2019</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A6552B8-61E7-4900-938B-04E4819B21FD}" type="datetime1">
              <a:rPr lang="es-PE" smtClean="0"/>
              <a:t>19/11/2019</a:t>
            </a:fld>
            <a:endParaRPr lang="es-PE"/>
          </a:p>
        </p:txBody>
      </p:sp>
      <p:sp>
        <p:nvSpPr>
          <p:cNvPr id="8" name="7 Marcador de pie de página"/>
          <p:cNvSpPr>
            <a:spLocks noGrp="1"/>
          </p:cNvSpPr>
          <p:nvPr>
            <p:ph type="ftr" sz="quarter" idx="11"/>
          </p:nvPr>
        </p:nvSpPr>
        <p:spPr/>
        <p:txBody>
          <a:bodyPr/>
          <a:lstStyle>
            <a:extLst/>
          </a:lstStyle>
          <a:p>
            <a:endParaRPr lang="es-PE"/>
          </a:p>
        </p:txBody>
      </p:sp>
      <p:sp>
        <p:nvSpPr>
          <p:cNvPr id="9" name="8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0054182-4481-4D74-81D2-537FE6A34A86}" type="datetime1">
              <a:rPr lang="es-PE" smtClean="0"/>
              <a:t>19/11/2019</a:t>
            </a:fld>
            <a:endParaRPr lang="es-PE"/>
          </a:p>
        </p:txBody>
      </p:sp>
      <p:sp>
        <p:nvSpPr>
          <p:cNvPr id="4" name="3 Marcador de pie de página"/>
          <p:cNvSpPr>
            <a:spLocks noGrp="1"/>
          </p:cNvSpPr>
          <p:nvPr>
            <p:ph type="ftr" sz="quarter" idx="11"/>
          </p:nvPr>
        </p:nvSpPr>
        <p:spPr/>
        <p:txBody>
          <a:bodyPr/>
          <a:lstStyle>
            <a:extLst/>
          </a:lstStyle>
          <a:p>
            <a:endParaRPr lang="es-PE"/>
          </a:p>
        </p:txBody>
      </p:sp>
      <p:sp>
        <p:nvSpPr>
          <p:cNvPr id="5" name="4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7EA4847D-FF11-4BA9-8AC3-E7A9EA809EBD}" type="datetime1">
              <a:rPr lang="es-PE" smtClean="0"/>
              <a:t>19/11/2019</a:t>
            </a:fld>
            <a:endParaRPr lang="es-PE"/>
          </a:p>
        </p:txBody>
      </p:sp>
      <p:sp>
        <p:nvSpPr>
          <p:cNvPr id="3" name="2 Marcador de pie de página"/>
          <p:cNvSpPr>
            <a:spLocks noGrp="1"/>
          </p:cNvSpPr>
          <p:nvPr>
            <p:ph type="ftr" sz="quarter" idx="11"/>
          </p:nvPr>
        </p:nvSpPr>
        <p:spPr/>
        <p:txBody>
          <a:bodyPr/>
          <a:lstStyle>
            <a:extLst/>
          </a:lstStyle>
          <a:p>
            <a:endParaRPr lang="es-PE"/>
          </a:p>
        </p:txBody>
      </p:sp>
      <p:sp>
        <p:nvSpPr>
          <p:cNvPr id="4" name="3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
        <p:nvSpPr>
          <p:cNvPr id="6" name="5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7DD5C23-00A1-44D3-8866-FA6DDD151F3A}" type="datetime1">
              <a:rPr lang="es-PE" smtClean="0"/>
              <a:t>19/11/2019</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646D6B00-5F1E-4136-B3B5-22F5A27435D9}" type="datetime1">
              <a:rPr lang="es-PE" smtClean="0"/>
              <a:t>19/11/2019</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
        <p:nvSpPr>
          <p:cNvPr id="8" name="7 Rectángulo"/>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914144" y="274638"/>
            <a:ext cx="999744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0054182-4481-4D74-81D2-537FE6A34A86}" type="datetime1">
              <a:rPr lang="es-PE" smtClean="0"/>
              <a:t>19/11/2019</a:t>
            </a:fld>
            <a:endParaRPr lang="es-PE"/>
          </a:p>
        </p:txBody>
      </p:sp>
      <p:sp>
        <p:nvSpPr>
          <p:cNvPr id="10" name="9 Marcador de pie de página"/>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PE"/>
          </a:p>
        </p:txBody>
      </p:sp>
      <p:sp>
        <p:nvSpPr>
          <p:cNvPr id="22" name="21 Marcador de número de diapositiva"/>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A864C4F-F769-48C8-A6FA-9877BE736759}" type="slidenum">
              <a:rPr lang="es-PE" smtClean="0"/>
              <a:pPr/>
              <a:t>‹Nº›</a:t>
            </a:fld>
            <a:endParaRPr lang="es-PE"/>
          </a:p>
        </p:txBody>
      </p:sp>
      <p:sp>
        <p:nvSpPr>
          <p:cNvPr id="15" name="14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4458305"/>
            <a:ext cx="12192000" cy="24266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7" name="6 CuadroTexto"/>
          <p:cNvSpPr txBox="1"/>
          <p:nvPr/>
        </p:nvSpPr>
        <p:spPr>
          <a:xfrm>
            <a:off x="4394447" y="5845493"/>
            <a:ext cx="5557418" cy="646331"/>
          </a:xfrm>
          <a:prstGeom prst="rect">
            <a:avLst/>
          </a:prstGeom>
          <a:noFill/>
        </p:spPr>
        <p:txBody>
          <a:bodyPr wrap="square">
            <a:spAutoFit/>
          </a:bodyPr>
          <a:lstStyle/>
          <a:p>
            <a:pPr algn="r" eaLnBrk="1" fontAlgn="auto" hangingPunct="1">
              <a:spcBef>
                <a:spcPts val="0"/>
              </a:spcBef>
              <a:spcAft>
                <a:spcPts val="0"/>
              </a:spcAft>
              <a:defRPr/>
            </a:pPr>
            <a:r>
              <a:rPr lang="es-PE" sz="1200" b="1" dirty="0" smtClean="0">
                <a:solidFill>
                  <a:schemeClr val="accent1">
                    <a:lumMod val="75000"/>
                  </a:schemeClr>
                </a:solidFill>
              </a:rPr>
              <a:t>Subdirección de Desarrollo de Capacidades</a:t>
            </a:r>
          </a:p>
          <a:p>
            <a:pPr algn="r" eaLnBrk="1" fontAlgn="auto" hangingPunct="1">
              <a:spcBef>
                <a:spcPts val="0"/>
              </a:spcBef>
              <a:spcAft>
                <a:spcPts val="0"/>
              </a:spcAft>
              <a:defRPr/>
            </a:pPr>
            <a:r>
              <a:rPr lang="es-PE" sz="1200" dirty="0" smtClean="0">
                <a:solidFill>
                  <a:schemeClr val="tx1">
                    <a:lumMod val="65000"/>
                    <a:lumOff val="35000"/>
                  </a:schemeClr>
                </a:solidFill>
              </a:rPr>
              <a:t>Dirección Técnico Normativa</a:t>
            </a:r>
          </a:p>
          <a:p>
            <a:pPr algn="r" eaLnBrk="1" fontAlgn="auto" hangingPunct="1">
              <a:spcBef>
                <a:spcPts val="0"/>
              </a:spcBef>
              <a:spcAft>
                <a:spcPts val="0"/>
              </a:spcAft>
              <a:defRPr/>
            </a:pPr>
            <a:r>
              <a:rPr lang="es-PE" sz="1200" dirty="0" smtClean="0">
                <a:solidFill>
                  <a:schemeClr val="tx1">
                    <a:lumMod val="65000"/>
                    <a:lumOff val="35000"/>
                  </a:schemeClr>
                </a:solidFill>
              </a:rPr>
              <a:t>Organismo </a:t>
            </a:r>
            <a:r>
              <a:rPr lang="es-PE" sz="1200">
                <a:solidFill>
                  <a:schemeClr val="tx1">
                    <a:lumMod val="65000"/>
                    <a:lumOff val="35000"/>
                  </a:schemeClr>
                </a:solidFill>
              </a:rPr>
              <a:t>Supervisor </a:t>
            </a:r>
            <a:r>
              <a:rPr lang="es-PE" sz="1200" smtClean="0">
                <a:solidFill>
                  <a:schemeClr val="tx1">
                    <a:lumMod val="65000"/>
                    <a:lumOff val="35000"/>
                  </a:schemeClr>
                </a:solidFill>
              </a:rPr>
              <a:t>de </a:t>
            </a:r>
            <a:r>
              <a:rPr lang="es-PE" sz="1200" dirty="0">
                <a:solidFill>
                  <a:schemeClr val="tx1">
                    <a:lumMod val="65000"/>
                    <a:lumOff val="35000"/>
                  </a:schemeClr>
                </a:solidFill>
              </a:rPr>
              <a:t>las Contrataciones del Estado - </a:t>
            </a:r>
            <a:r>
              <a:rPr lang="es-PE" sz="1200" dirty="0" smtClean="0">
                <a:solidFill>
                  <a:schemeClr val="tx1">
                    <a:lumMod val="65000"/>
                    <a:lumOff val="35000"/>
                  </a:schemeClr>
                </a:solidFill>
              </a:rPr>
              <a:t>OSCE</a:t>
            </a:r>
            <a:endParaRPr lang="es-PE" sz="1200" dirty="0">
              <a:solidFill>
                <a:schemeClr val="tx1">
                  <a:lumMod val="65000"/>
                  <a:lumOff val="35000"/>
                </a:schemeClr>
              </a:solidFill>
            </a:endParaRPr>
          </a:p>
        </p:txBody>
      </p:sp>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781113"/>
            <a:ext cx="1183092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smtClean="0">
                <a:cs typeface="Times New Roman" panose="02020603050405020304" pitchFamily="18" charset="0"/>
              </a:rPr>
              <a:t>Métodos de Contratación</a:t>
            </a:r>
            <a:endParaRPr lang="es-PE" altLang="es-PE" sz="5400" b="1" dirty="0">
              <a:cs typeface="Times New Roman" panose="02020603050405020304" pitchFamily="18" charset="0"/>
            </a:endParaRPr>
          </a:p>
          <a:p>
            <a:pPr algn="r"/>
            <a:r>
              <a:rPr lang="es-PE" altLang="es-PE" dirty="0">
                <a:solidFill>
                  <a:schemeClr val="tx1">
                    <a:lumMod val="75000"/>
                    <a:lumOff val="25000"/>
                  </a:schemeClr>
                </a:solidFill>
                <a:latin typeface="Calibri" pitchFamily="34" charset="0"/>
              </a:rPr>
              <a:t>Ley de Contrataciones del Estado (Ley 30225 ) y Reglamento (DS </a:t>
            </a:r>
            <a:r>
              <a:rPr lang="es-PE" altLang="es-PE" dirty="0" smtClean="0">
                <a:solidFill>
                  <a:schemeClr val="tx1">
                    <a:lumMod val="75000"/>
                    <a:lumOff val="25000"/>
                  </a:schemeClr>
                </a:solidFill>
                <a:latin typeface="Calibri" pitchFamily="34" charset="0"/>
              </a:rPr>
              <a:t>350-2015-EF)</a:t>
            </a:r>
            <a:endParaRPr lang="es-PE" altLang="es-PE" dirty="0">
              <a:solidFill>
                <a:schemeClr val="tx1">
                  <a:lumMod val="75000"/>
                  <a:lumOff val="25000"/>
                </a:schemeClr>
              </a:solidFill>
              <a:latin typeface="Calibri" pitchFamily="34" charset="0"/>
            </a:endParaRPr>
          </a:p>
        </p:txBody>
      </p:sp>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9502" y="5881005"/>
            <a:ext cx="1375873" cy="582362"/>
          </a:xfrm>
          <a:prstGeom prst="rect">
            <a:avLst/>
          </a:prstGeom>
          <a:noFill/>
          <a:ln>
            <a:noFill/>
          </a:ln>
        </p:spPr>
      </p:pic>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1</a:t>
            </a:fld>
            <a:endParaRPr lang="es-PE"/>
          </a:p>
        </p:txBody>
      </p:sp>
    </p:spTree>
    <p:extLst>
      <p:ext uri="{BB962C8B-B14F-4D97-AF65-F5344CB8AC3E}">
        <p14:creationId xmlns:p14="http://schemas.microsoft.com/office/powerpoint/2010/main" val="326658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10</a:t>
            </a:fld>
            <a:endParaRPr lang="es-PE"/>
          </a:p>
        </p:txBody>
      </p:sp>
      <p:sp>
        <p:nvSpPr>
          <p:cNvPr id="7171" name="1 Título"/>
          <p:cNvSpPr>
            <a:spLocks noGrp="1"/>
          </p:cNvSpPr>
          <p:nvPr>
            <p:ph type="ctrTitle" idx="4294967295"/>
          </p:nvPr>
        </p:nvSpPr>
        <p:spPr>
          <a:xfrm>
            <a:off x="0" y="365125"/>
            <a:ext cx="12192000" cy="1295400"/>
          </a:xfrm>
        </p:spPr>
        <p:txBody>
          <a:bodyPr>
            <a:noAutofit/>
          </a:bodyPr>
          <a:lstStyle/>
          <a:p>
            <a:pPr lvl="1" algn="ctr" rtl="0">
              <a:lnSpc>
                <a:spcPct val="90000"/>
              </a:lnSpc>
              <a:spcBef>
                <a:spcPct val="0"/>
              </a:spcBef>
              <a:defRPr/>
            </a:pPr>
            <a:r>
              <a:rPr lang="es-PE" sz="4000" kern="1200" dirty="0">
                <a:solidFill>
                  <a:schemeClr val="tx1"/>
                </a:solidFill>
                <a:latin typeface="+mj-lt"/>
                <a:ea typeface="+mj-ea"/>
                <a:cs typeface="Arial" charset="0"/>
              </a:rPr>
              <a:t>Adjudicación Simplificada </a:t>
            </a:r>
            <a:r>
              <a:rPr lang="es-PE" sz="4000" kern="1200" dirty="0" smtClean="0">
                <a:solidFill>
                  <a:schemeClr val="tx1"/>
                </a:solidFill>
                <a:latin typeface="+mj-lt"/>
                <a:ea typeface="+mj-ea"/>
                <a:cs typeface="Arial" charset="0"/>
              </a:rPr>
              <a:t/>
            </a:r>
            <a:br>
              <a:rPr lang="es-PE" sz="4000" kern="1200" dirty="0" smtClean="0">
                <a:solidFill>
                  <a:schemeClr val="tx1"/>
                </a:solidFill>
                <a:latin typeface="+mj-lt"/>
                <a:ea typeface="+mj-ea"/>
                <a:cs typeface="Arial" charset="0"/>
              </a:rPr>
            </a:br>
            <a:r>
              <a:rPr lang="es-PE" sz="4000" kern="1200" dirty="0" smtClean="0">
                <a:solidFill>
                  <a:schemeClr val="tx1"/>
                </a:solidFill>
                <a:latin typeface="+mj-lt"/>
                <a:ea typeface="+mj-ea"/>
                <a:cs typeface="Arial" charset="0"/>
              </a:rPr>
              <a:t>para </a:t>
            </a:r>
            <a:r>
              <a:rPr lang="es-ES" sz="4000" kern="1200" dirty="0" smtClean="0">
                <a:solidFill>
                  <a:schemeClr val="tx1"/>
                </a:solidFill>
                <a:latin typeface="+mj-lt"/>
                <a:ea typeface="+mj-ea"/>
                <a:cs typeface="Arial" charset="0"/>
              </a:rPr>
              <a:t>Ejecución de Obras</a:t>
            </a:r>
            <a:endParaRPr lang="es-ES" sz="4000" kern="1200" dirty="0">
              <a:solidFill>
                <a:schemeClr val="tx1"/>
              </a:solidFill>
              <a:latin typeface="+mj-lt"/>
              <a:ea typeface="+mj-ea"/>
              <a:cs typeface="Arial" charset="0"/>
            </a:endParaRPr>
          </a:p>
        </p:txBody>
      </p:sp>
      <p:sp>
        <p:nvSpPr>
          <p:cNvPr id="19459" name="Rectangle 3"/>
          <p:cNvSpPr>
            <a:spLocks noGrp="1" noChangeArrowheads="1"/>
          </p:cNvSpPr>
          <p:nvPr>
            <p:ph type="subTitle" idx="4294967295"/>
          </p:nvPr>
        </p:nvSpPr>
        <p:spPr>
          <a:xfrm>
            <a:off x="0" y="1970088"/>
            <a:ext cx="3205163" cy="1031875"/>
          </a:xfrm>
          <a:solidFill>
            <a:srgbClr val="FFFF99"/>
          </a:solidFill>
          <a:ln w="22225">
            <a:solidFill>
              <a:schemeClr val="tx1"/>
            </a:solidFill>
            <a:miter lim="800000"/>
            <a:headEnd/>
            <a:tailEnd/>
          </a:ln>
        </p:spPr>
        <p:txBody>
          <a:bodyPr tIns="54000" bIns="54000" anchor="ctr"/>
          <a:lstStyle/>
          <a:p>
            <a:pPr marL="0" indent="0" algn="ctr">
              <a:spcBef>
                <a:spcPct val="50000"/>
              </a:spcBef>
              <a:buFontTx/>
              <a:buNone/>
            </a:pPr>
            <a:r>
              <a:rPr kumimoji="1" lang="es-ES_tradnl" sz="1800" b="1" dirty="0" smtClean="0">
                <a:latin typeface="Arial" pitchFamily="34" charset="0"/>
                <a:cs typeface="Arial" pitchFamily="34" charset="0"/>
              </a:rPr>
              <a:t>CONVOCATORIA Y PUBLICACION                     DE BASES</a:t>
            </a:r>
            <a:endParaRPr kumimoji="1" lang="es-ES" sz="1800" b="1" dirty="0" smtClean="0">
              <a:latin typeface="Arial" pitchFamily="34" charset="0"/>
              <a:cs typeface="Arial" pitchFamily="34" charset="0"/>
            </a:endParaRPr>
          </a:p>
        </p:txBody>
      </p:sp>
      <p:sp>
        <p:nvSpPr>
          <p:cNvPr id="19460" name="Rectangle 4"/>
          <p:cNvSpPr>
            <a:spLocks noChangeArrowheads="1"/>
          </p:cNvSpPr>
          <p:nvPr/>
        </p:nvSpPr>
        <p:spPr bwMode="auto">
          <a:xfrm>
            <a:off x="7833785" y="2092325"/>
            <a:ext cx="2889249" cy="719138"/>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OTORGAMIENTO </a:t>
            </a:r>
            <a:r>
              <a:rPr kumimoji="1" lang="es-ES_tradnl" sz="1800" dirty="0" smtClean="0">
                <a:latin typeface="Arial" panose="020B0604020202020204" pitchFamily="34" charset="0"/>
              </a:rPr>
              <a:t>               DE </a:t>
            </a:r>
            <a:r>
              <a:rPr kumimoji="1" lang="es-ES_tradnl" sz="1800" dirty="0">
                <a:latin typeface="Arial" panose="020B0604020202020204" pitchFamily="34" charset="0"/>
              </a:rPr>
              <a:t>BUENA PRO</a:t>
            </a:r>
            <a:endParaRPr kumimoji="1" lang="es-ES" sz="1800" dirty="0">
              <a:latin typeface="Arial" panose="020B0604020202020204" pitchFamily="34" charset="0"/>
            </a:endParaRPr>
          </a:p>
        </p:txBody>
      </p:sp>
      <p:sp>
        <p:nvSpPr>
          <p:cNvPr id="19461" name="Rectangle 4"/>
          <p:cNvSpPr>
            <a:spLocks noChangeArrowheads="1"/>
          </p:cNvSpPr>
          <p:nvPr/>
        </p:nvSpPr>
        <p:spPr bwMode="auto">
          <a:xfrm>
            <a:off x="7937501" y="3546476"/>
            <a:ext cx="2764367" cy="10509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EVALUACION Y CALIFICACION   </a:t>
            </a:r>
            <a:r>
              <a:rPr kumimoji="1" lang="es-ES_tradnl" sz="1800" dirty="0" smtClean="0">
                <a:latin typeface="Arial" panose="020B0604020202020204" pitchFamily="34" charset="0"/>
              </a:rPr>
              <a:t>             DE </a:t>
            </a:r>
            <a:r>
              <a:rPr kumimoji="1" lang="es-ES_tradnl" sz="1800" dirty="0">
                <a:latin typeface="Arial" panose="020B0604020202020204" pitchFamily="34" charset="0"/>
              </a:rPr>
              <a:t>OFERTAS</a:t>
            </a:r>
            <a:endParaRPr kumimoji="1" lang="es-ES" sz="1800" dirty="0">
              <a:latin typeface="Arial" panose="020B0604020202020204" pitchFamily="34" charset="0"/>
            </a:endParaRPr>
          </a:p>
        </p:txBody>
      </p:sp>
      <p:sp>
        <p:nvSpPr>
          <p:cNvPr id="19462" name="Rectangle 6"/>
          <p:cNvSpPr>
            <a:spLocks noChangeArrowheads="1"/>
          </p:cNvSpPr>
          <p:nvPr/>
        </p:nvSpPr>
        <p:spPr bwMode="auto">
          <a:xfrm>
            <a:off x="361951" y="3668713"/>
            <a:ext cx="2940049" cy="715962"/>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REGISTRO DE PARTICIPANTES</a:t>
            </a:r>
            <a:endParaRPr kumimoji="1" lang="es-ES" sz="1800">
              <a:latin typeface="Arial" panose="020B0604020202020204" pitchFamily="34" charset="0"/>
            </a:endParaRPr>
          </a:p>
        </p:txBody>
      </p:sp>
      <p:sp>
        <p:nvSpPr>
          <p:cNvPr id="19463" name="Line 21"/>
          <p:cNvSpPr>
            <a:spLocks noChangeShapeType="1"/>
          </p:cNvSpPr>
          <p:nvPr/>
        </p:nvSpPr>
        <p:spPr bwMode="auto">
          <a:xfrm>
            <a:off x="1697567" y="4449764"/>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64" name="Rectangle 6"/>
          <p:cNvSpPr>
            <a:spLocks noChangeArrowheads="1"/>
          </p:cNvSpPr>
          <p:nvPr/>
        </p:nvSpPr>
        <p:spPr bwMode="auto">
          <a:xfrm>
            <a:off x="361951" y="5072064"/>
            <a:ext cx="3058583" cy="13811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r>
              <a:rPr kumimoji="1" lang="es-ES_tradnl" sz="1800" dirty="0">
                <a:latin typeface="Arial" panose="020B0604020202020204" pitchFamily="34" charset="0"/>
              </a:rPr>
              <a:t>CONSULTAS Y OBSERVACIONES</a:t>
            </a:r>
          </a:p>
          <a:p>
            <a:r>
              <a:rPr lang="es-PE" sz="1600" dirty="0" err="1">
                <a:latin typeface="Arial" panose="020B0604020202020204" pitchFamily="34" charset="0"/>
              </a:rPr>
              <a:t>Formul</a:t>
            </a:r>
            <a:r>
              <a:rPr lang="es-PE" sz="1600" dirty="0">
                <a:latin typeface="Arial" panose="020B0604020202020204" pitchFamily="34" charset="0"/>
              </a:rPr>
              <a:t>. </a:t>
            </a:r>
            <a:r>
              <a:rPr lang="es-PE" sz="1600" dirty="0" smtClean="0">
                <a:latin typeface="Arial" panose="020B0604020202020204" pitchFamily="34" charset="0"/>
              </a:rPr>
              <a:t>Mínimo 3 </a:t>
            </a:r>
            <a:r>
              <a:rPr lang="es-PE" sz="1600" dirty="0">
                <a:latin typeface="Arial" panose="020B0604020202020204" pitchFamily="34" charset="0"/>
              </a:rPr>
              <a:t>días h</a:t>
            </a:r>
          </a:p>
          <a:p>
            <a:r>
              <a:rPr lang="es-PE" sz="1600" dirty="0" err="1">
                <a:latin typeface="Arial" panose="020B0604020202020204" pitchFamily="34" charset="0"/>
              </a:rPr>
              <a:t>Absolu</a:t>
            </a:r>
            <a:r>
              <a:rPr lang="es-PE" sz="1600" dirty="0">
                <a:latin typeface="Arial" panose="020B0604020202020204" pitchFamily="34" charset="0"/>
              </a:rPr>
              <a:t>. </a:t>
            </a:r>
            <a:r>
              <a:rPr lang="es-PE" sz="1600" dirty="0" smtClean="0">
                <a:latin typeface="Arial" panose="020B0604020202020204" pitchFamily="34" charset="0"/>
              </a:rPr>
              <a:t>Máximo 3 </a:t>
            </a:r>
            <a:r>
              <a:rPr lang="es-PE" sz="1600" dirty="0">
                <a:latin typeface="Arial" panose="020B0604020202020204" pitchFamily="34" charset="0"/>
              </a:rPr>
              <a:t>días h</a:t>
            </a:r>
            <a:endParaRPr kumimoji="1" lang="es-ES" sz="1600" dirty="0">
              <a:latin typeface="Arial" panose="020B0604020202020204" pitchFamily="34" charset="0"/>
            </a:endParaRPr>
          </a:p>
        </p:txBody>
      </p:sp>
      <p:cxnSp>
        <p:nvCxnSpPr>
          <p:cNvPr id="19465" name="AutoShape 8"/>
          <p:cNvCxnSpPr>
            <a:cxnSpLocks noChangeShapeType="1"/>
          </p:cNvCxnSpPr>
          <p:nvPr/>
        </p:nvCxnSpPr>
        <p:spPr bwMode="auto">
          <a:xfrm>
            <a:off x="3566585" y="5875338"/>
            <a:ext cx="535516"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9466" name="Rectangle 6"/>
          <p:cNvSpPr>
            <a:spLocks noChangeArrowheads="1"/>
          </p:cNvSpPr>
          <p:nvPr/>
        </p:nvSpPr>
        <p:spPr bwMode="auto">
          <a:xfrm>
            <a:off x="4332849" y="5297488"/>
            <a:ext cx="1983545" cy="11557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 sz="1800" dirty="0">
                <a:latin typeface="Arial" panose="020B0604020202020204" pitchFamily="34" charset="0"/>
              </a:rPr>
              <a:t>INTEGRACI</a:t>
            </a:r>
            <a:r>
              <a:rPr kumimoji="1" lang="es-ES_tradnl" sz="1800" dirty="0">
                <a:latin typeface="Arial" panose="020B0604020202020204" pitchFamily="34" charset="0"/>
              </a:rPr>
              <a:t>Ó</a:t>
            </a:r>
            <a:r>
              <a:rPr kumimoji="1" lang="es-ES" sz="1800" dirty="0">
                <a:latin typeface="Arial" panose="020B0604020202020204" pitchFamily="34" charset="0"/>
              </a:rPr>
              <a:t>N </a:t>
            </a:r>
            <a:r>
              <a:rPr kumimoji="1" lang="es-ES" sz="1800" dirty="0" smtClean="0">
                <a:latin typeface="Arial" panose="020B0604020202020204" pitchFamily="34" charset="0"/>
              </a:rPr>
              <a:t>          DE </a:t>
            </a:r>
            <a:r>
              <a:rPr kumimoji="1" lang="es-ES" sz="1800" dirty="0">
                <a:latin typeface="Arial" panose="020B0604020202020204" pitchFamily="34" charset="0"/>
              </a:rPr>
              <a:t>BASES</a:t>
            </a:r>
          </a:p>
        </p:txBody>
      </p:sp>
      <p:cxnSp>
        <p:nvCxnSpPr>
          <p:cNvPr id="19467" name="AutoShape 8"/>
          <p:cNvCxnSpPr>
            <a:cxnSpLocks noChangeShapeType="1"/>
          </p:cNvCxnSpPr>
          <p:nvPr/>
        </p:nvCxnSpPr>
        <p:spPr bwMode="auto">
          <a:xfrm flipV="1">
            <a:off x="7054851" y="5894388"/>
            <a:ext cx="579967" cy="11112"/>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9468" name="Rectangle 6"/>
          <p:cNvSpPr>
            <a:spLocks noChangeArrowheads="1"/>
          </p:cNvSpPr>
          <p:nvPr/>
        </p:nvSpPr>
        <p:spPr bwMode="auto">
          <a:xfrm flipH="1">
            <a:off x="7952317" y="5360988"/>
            <a:ext cx="2732616" cy="10922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PRESENTACION DE OFERTAS</a:t>
            </a:r>
            <a:endParaRPr kumimoji="1" lang="es-ES" sz="1800">
              <a:latin typeface="Arial" panose="020B0604020202020204" pitchFamily="34" charset="0"/>
            </a:endParaRPr>
          </a:p>
        </p:txBody>
      </p:sp>
      <p:sp>
        <p:nvSpPr>
          <p:cNvPr id="19469" name="Line 21"/>
          <p:cNvSpPr>
            <a:spLocks noChangeShapeType="1"/>
          </p:cNvSpPr>
          <p:nvPr/>
        </p:nvSpPr>
        <p:spPr bwMode="auto">
          <a:xfrm>
            <a:off x="1712384" y="3101975"/>
            <a:ext cx="0"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70" name="Text Box 15"/>
          <p:cNvSpPr txBox="1">
            <a:spLocks noChangeArrowheads="1"/>
          </p:cNvSpPr>
          <p:nvPr/>
        </p:nvSpPr>
        <p:spPr bwMode="auto">
          <a:xfrm>
            <a:off x="6428935" y="5297488"/>
            <a:ext cx="1508566" cy="33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dirty="0">
                <a:latin typeface="Arial" panose="020B0604020202020204" pitchFamily="34" charset="0"/>
              </a:rPr>
              <a:t>Mín.3  días h.</a:t>
            </a:r>
          </a:p>
        </p:txBody>
      </p:sp>
      <p:sp>
        <p:nvSpPr>
          <p:cNvPr id="19471" name="Line 21"/>
          <p:cNvSpPr>
            <a:spLocks noChangeShapeType="1"/>
          </p:cNvSpPr>
          <p:nvPr/>
        </p:nvSpPr>
        <p:spPr bwMode="auto">
          <a:xfrm flipV="1">
            <a:off x="9279467" y="4770439"/>
            <a:ext cx="0" cy="3651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72" name="Line 21"/>
          <p:cNvSpPr>
            <a:spLocks noChangeShapeType="1"/>
          </p:cNvSpPr>
          <p:nvPr/>
        </p:nvSpPr>
        <p:spPr bwMode="auto">
          <a:xfrm flipV="1">
            <a:off x="9292167" y="3001964"/>
            <a:ext cx="0" cy="4032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73" name="Text Box 15"/>
          <p:cNvSpPr txBox="1">
            <a:spLocks noChangeArrowheads="1"/>
          </p:cNvSpPr>
          <p:nvPr/>
        </p:nvSpPr>
        <p:spPr bwMode="auto">
          <a:xfrm>
            <a:off x="3420534" y="5186363"/>
            <a:ext cx="1024857" cy="33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dirty="0">
                <a:latin typeface="Arial" panose="020B0604020202020204" pitchFamily="34" charset="0"/>
              </a:rPr>
              <a:t>1 </a:t>
            </a:r>
            <a:r>
              <a:rPr lang="es-ES" sz="1600" dirty="0" smtClean="0">
                <a:latin typeface="Arial" panose="020B0604020202020204" pitchFamily="34" charset="0"/>
              </a:rPr>
              <a:t>día h</a:t>
            </a:r>
            <a:r>
              <a:rPr lang="es-ES" sz="1600" dirty="0">
                <a:latin typeface="Arial" panose="020B0604020202020204" pitchFamily="34" charset="0"/>
              </a:rPr>
              <a:t>.</a:t>
            </a:r>
          </a:p>
        </p:txBody>
      </p:sp>
    </p:spTree>
    <p:extLst>
      <p:ext uri="{BB962C8B-B14F-4D97-AF65-F5344CB8AC3E}">
        <p14:creationId xmlns:p14="http://schemas.microsoft.com/office/powerpoint/2010/main" val="1442359680"/>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040546" y="3746531"/>
            <a:ext cx="303922" cy="22848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nchor="ctr"/>
          <a:lstStyle/>
          <a:p>
            <a:pPr eaLnBrk="1" hangingPunct="1"/>
            <a:endParaRPr lang="es-PE" altLang="es-PE"/>
          </a:p>
        </p:txBody>
      </p:sp>
      <p:sp>
        <p:nvSpPr>
          <p:cNvPr id="48131" name="Text Box 3"/>
          <p:cNvSpPr txBox="1">
            <a:spLocks noChangeArrowheads="1"/>
          </p:cNvSpPr>
          <p:nvPr/>
        </p:nvSpPr>
        <p:spPr bwMode="auto">
          <a:xfrm>
            <a:off x="47553" y="4840250"/>
            <a:ext cx="1633319" cy="27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200" b="1"/>
              <a:t>ACTO IMPUGNADO</a:t>
            </a:r>
          </a:p>
        </p:txBody>
      </p:sp>
      <p:sp>
        <p:nvSpPr>
          <p:cNvPr id="48132" name="Text Box 4"/>
          <p:cNvSpPr txBox="1">
            <a:spLocks noChangeArrowheads="1"/>
          </p:cNvSpPr>
          <p:nvPr/>
        </p:nvSpPr>
        <p:spPr bwMode="auto">
          <a:xfrm>
            <a:off x="3504399" y="4119505"/>
            <a:ext cx="1728423" cy="55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ENTIDAD CORRE </a:t>
            </a:r>
          </a:p>
          <a:p>
            <a:pPr algn="ctr" eaLnBrk="1" hangingPunct="1"/>
            <a:r>
              <a:rPr lang="es-ES" altLang="es-PE" sz="1000" b="1"/>
              <a:t>TRASLADO AL TERCERO AFECTADO</a:t>
            </a:r>
          </a:p>
        </p:txBody>
      </p:sp>
      <p:sp>
        <p:nvSpPr>
          <p:cNvPr id="48133" name="Text Box 5"/>
          <p:cNvSpPr txBox="1">
            <a:spLocks noChangeArrowheads="1"/>
          </p:cNvSpPr>
          <p:nvPr/>
        </p:nvSpPr>
        <p:spPr bwMode="auto">
          <a:xfrm>
            <a:off x="3975788" y="3398760"/>
            <a:ext cx="589418" cy="24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2 DIAS</a:t>
            </a:r>
          </a:p>
        </p:txBody>
      </p:sp>
      <p:sp>
        <p:nvSpPr>
          <p:cNvPr id="48134" name="Rectangle 6"/>
          <p:cNvSpPr>
            <a:spLocks noChangeArrowheads="1"/>
          </p:cNvSpPr>
          <p:nvPr/>
        </p:nvSpPr>
        <p:spPr bwMode="auto">
          <a:xfrm>
            <a:off x="7066687" y="3746531"/>
            <a:ext cx="305989" cy="22848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nchor="ctr"/>
          <a:lstStyle/>
          <a:p>
            <a:pPr eaLnBrk="1" hangingPunct="1"/>
            <a:endParaRPr lang="es-PE" altLang="es-PE"/>
          </a:p>
        </p:txBody>
      </p:sp>
      <p:sp>
        <p:nvSpPr>
          <p:cNvPr id="48135" name="Text Box 7"/>
          <p:cNvSpPr txBox="1">
            <a:spLocks noChangeArrowheads="1"/>
          </p:cNvSpPr>
          <p:nvPr/>
        </p:nvSpPr>
        <p:spPr bwMode="auto">
          <a:xfrm>
            <a:off x="5282442" y="4119505"/>
            <a:ext cx="1825595" cy="55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dirty="0"/>
              <a:t>PLAZO PARA QUE EL TERCERO ABSUELVA </a:t>
            </a:r>
            <a:r>
              <a:rPr lang="es-ES" altLang="es-PE" sz="1000" b="1" dirty="0" smtClean="0"/>
              <a:t>           EL </a:t>
            </a:r>
            <a:r>
              <a:rPr lang="es-ES" altLang="es-PE" sz="1000" b="1" dirty="0"/>
              <a:t>TRASLADO</a:t>
            </a:r>
          </a:p>
        </p:txBody>
      </p:sp>
      <p:sp>
        <p:nvSpPr>
          <p:cNvPr id="48136" name="Text Box 8"/>
          <p:cNvSpPr txBox="1">
            <a:spLocks noChangeArrowheads="1"/>
          </p:cNvSpPr>
          <p:nvPr/>
        </p:nvSpPr>
        <p:spPr bwMode="auto">
          <a:xfrm>
            <a:off x="5799316" y="3398760"/>
            <a:ext cx="589418" cy="24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3 DIAS</a:t>
            </a:r>
          </a:p>
        </p:txBody>
      </p:sp>
      <p:sp>
        <p:nvSpPr>
          <p:cNvPr id="48137" name="Text Box 9"/>
          <p:cNvSpPr txBox="1">
            <a:spLocks noChangeArrowheads="1"/>
          </p:cNvSpPr>
          <p:nvPr/>
        </p:nvSpPr>
        <p:spPr bwMode="auto">
          <a:xfrm>
            <a:off x="2735293" y="2679694"/>
            <a:ext cx="1343870" cy="24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APELACION</a:t>
            </a:r>
          </a:p>
        </p:txBody>
      </p:sp>
      <p:sp>
        <p:nvSpPr>
          <p:cNvPr id="48138" name="Text Box 10"/>
          <p:cNvSpPr txBox="1">
            <a:spLocks noChangeArrowheads="1"/>
          </p:cNvSpPr>
          <p:nvPr/>
        </p:nvSpPr>
        <p:spPr bwMode="auto">
          <a:xfrm>
            <a:off x="5944040" y="2390725"/>
            <a:ext cx="2551285" cy="7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dirty="0"/>
              <a:t>ABSOLUCION: CON O SIN</a:t>
            </a:r>
          </a:p>
          <a:p>
            <a:pPr algn="ctr" eaLnBrk="1" hangingPunct="1"/>
            <a:r>
              <a:rPr lang="es-ES" altLang="es-PE" sz="1000" b="1" dirty="0"/>
              <a:t>ELLA EMPIEZA A CORRER </a:t>
            </a:r>
          </a:p>
          <a:p>
            <a:pPr algn="ctr" eaLnBrk="1" hangingPunct="1"/>
            <a:r>
              <a:rPr lang="es-ES" altLang="es-PE" sz="1000" b="1" dirty="0"/>
              <a:t>PLAZO PARA QUE ENTIDAD RESUELVA</a:t>
            </a:r>
          </a:p>
        </p:txBody>
      </p:sp>
      <p:sp>
        <p:nvSpPr>
          <p:cNvPr id="48139" name="Text Box 11"/>
          <p:cNvSpPr txBox="1">
            <a:spLocks noChangeArrowheads="1"/>
          </p:cNvSpPr>
          <p:nvPr/>
        </p:nvSpPr>
        <p:spPr bwMode="auto">
          <a:xfrm>
            <a:off x="7870942" y="3398760"/>
            <a:ext cx="639111" cy="24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7 DIAS*</a:t>
            </a:r>
          </a:p>
        </p:txBody>
      </p:sp>
      <p:sp>
        <p:nvSpPr>
          <p:cNvPr id="48140" name="Text Box 12"/>
          <p:cNvSpPr txBox="1">
            <a:spLocks noChangeArrowheads="1"/>
          </p:cNvSpPr>
          <p:nvPr/>
        </p:nvSpPr>
        <p:spPr bwMode="auto">
          <a:xfrm>
            <a:off x="7403689" y="4119504"/>
            <a:ext cx="1728423" cy="861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PLAZO PARA QUE ENTIDAD</a:t>
            </a:r>
          </a:p>
          <a:p>
            <a:pPr algn="ctr" eaLnBrk="1" hangingPunct="1"/>
            <a:r>
              <a:rPr lang="es-ES" altLang="es-PE" sz="1000" b="1"/>
              <a:t>RESUELVA Y NOTIFIQUE</a:t>
            </a:r>
          </a:p>
          <a:p>
            <a:pPr algn="ctr" eaLnBrk="1" hangingPunct="1"/>
            <a:r>
              <a:rPr lang="es-ES" altLang="es-PE" sz="1000" b="1"/>
              <a:t>* 3 días para pedir uso de la palabra</a:t>
            </a:r>
          </a:p>
        </p:txBody>
      </p:sp>
      <p:sp>
        <p:nvSpPr>
          <p:cNvPr id="48141" name="Line 13"/>
          <p:cNvSpPr>
            <a:spLocks noChangeShapeType="1"/>
          </p:cNvSpPr>
          <p:nvPr/>
        </p:nvSpPr>
        <p:spPr bwMode="auto">
          <a:xfrm>
            <a:off x="9847464" y="2570490"/>
            <a:ext cx="167880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8142" name="Line 14"/>
          <p:cNvSpPr>
            <a:spLocks noChangeShapeType="1"/>
          </p:cNvSpPr>
          <p:nvPr/>
        </p:nvSpPr>
        <p:spPr bwMode="auto">
          <a:xfrm flipV="1">
            <a:off x="9847464" y="3860775"/>
            <a:ext cx="167880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8143" name="Text Box 15"/>
          <p:cNvSpPr txBox="1">
            <a:spLocks noChangeArrowheads="1"/>
          </p:cNvSpPr>
          <p:nvPr/>
        </p:nvSpPr>
        <p:spPr bwMode="auto">
          <a:xfrm>
            <a:off x="9905354" y="2214318"/>
            <a:ext cx="1620914" cy="24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IMPROCEDENTE</a:t>
            </a:r>
          </a:p>
        </p:txBody>
      </p:sp>
      <p:sp>
        <p:nvSpPr>
          <p:cNvPr id="48144" name="Text Box 16"/>
          <p:cNvSpPr txBox="1">
            <a:spLocks noChangeArrowheads="1"/>
          </p:cNvSpPr>
          <p:nvPr/>
        </p:nvSpPr>
        <p:spPr bwMode="auto">
          <a:xfrm>
            <a:off x="9954974" y="3440761"/>
            <a:ext cx="1612644" cy="396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SE PRONUNCIA EN CONTRA</a:t>
            </a:r>
          </a:p>
        </p:txBody>
      </p:sp>
      <p:sp>
        <p:nvSpPr>
          <p:cNvPr id="48145" name="Text Box 17"/>
          <p:cNvSpPr txBox="1">
            <a:spLocks noChangeArrowheads="1"/>
          </p:cNvSpPr>
          <p:nvPr/>
        </p:nvSpPr>
        <p:spPr bwMode="auto">
          <a:xfrm>
            <a:off x="9954975" y="4663844"/>
            <a:ext cx="1160087" cy="396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SE PRONUNCIA</a:t>
            </a:r>
          </a:p>
          <a:p>
            <a:pPr eaLnBrk="1" hangingPunct="1"/>
            <a:r>
              <a:rPr lang="es-ES" altLang="es-PE" sz="1000" b="1"/>
              <a:t>A FAVOR</a:t>
            </a:r>
          </a:p>
        </p:txBody>
      </p:sp>
      <p:sp>
        <p:nvSpPr>
          <p:cNvPr id="48146" name="Rectangle 18"/>
          <p:cNvSpPr>
            <a:spLocks noChangeArrowheads="1"/>
          </p:cNvSpPr>
          <p:nvPr/>
        </p:nvSpPr>
        <p:spPr bwMode="auto">
          <a:xfrm>
            <a:off x="3214951" y="3717970"/>
            <a:ext cx="382485" cy="287290"/>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nchor="ctr"/>
          <a:lstStyle/>
          <a:p>
            <a:pPr eaLnBrk="1" hangingPunct="1"/>
            <a:endParaRPr lang="es-PE" altLang="es-PE"/>
          </a:p>
        </p:txBody>
      </p:sp>
      <p:sp>
        <p:nvSpPr>
          <p:cNvPr id="48147" name="Line 19"/>
          <p:cNvSpPr>
            <a:spLocks noChangeShapeType="1"/>
          </p:cNvSpPr>
          <p:nvPr/>
        </p:nvSpPr>
        <p:spPr bwMode="auto">
          <a:xfrm flipV="1">
            <a:off x="3407227" y="3111469"/>
            <a:ext cx="0" cy="539299"/>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8148" name="Rectangle 20"/>
          <p:cNvSpPr>
            <a:spLocks noChangeArrowheads="1"/>
          </p:cNvSpPr>
          <p:nvPr/>
        </p:nvSpPr>
        <p:spPr bwMode="auto">
          <a:xfrm>
            <a:off x="1594037" y="4119504"/>
            <a:ext cx="1519606" cy="7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p>
            <a:pPr algn="ctr" eaLnBrk="1" hangingPunct="1"/>
            <a:r>
              <a:rPr lang="es-ES" altLang="es-PE" sz="1000" b="1"/>
              <a:t>DENTRO DE LOS 5 DIAS DE  BUENA PRO O CONOCIDO</a:t>
            </a:r>
          </a:p>
          <a:p>
            <a:pPr algn="ctr" eaLnBrk="1" hangingPunct="1"/>
            <a:r>
              <a:rPr lang="es-ES" altLang="es-PE" sz="1000" b="1"/>
              <a:t>EL ACTO</a:t>
            </a:r>
          </a:p>
        </p:txBody>
      </p:sp>
      <p:sp>
        <p:nvSpPr>
          <p:cNvPr id="48149" name="Line 21"/>
          <p:cNvSpPr>
            <a:spLocks noChangeShapeType="1"/>
          </p:cNvSpPr>
          <p:nvPr/>
        </p:nvSpPr>
        <p:spPr bwMode="auto">
          <a:xfrm flipV="1">
            <a:off x="7219681" y="3111469"/>
            <a:ext cx="0" cy="539299"/>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8150" name="Rectangle 22"/>
          <p:cNvSpPr>
            <a:spLocks noChangeArrowheads="1"/>
          </p:cNvSpPr>
          <p:nvPr/>
        </p:nvSpPr>
        <p:spPr bwMode="auto">
          <a:xfrm>
            <a:off x="1959983" y="3398760"/>
            <a:ext cx="523695" cy="24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spAutoFit/>
          </a:bodyPr>
          <a:lstStyle/>
          <a:p>
            <a:pPr eaLnBrk="1" hangingPunct="1"/>
            <a:r>
              <a:rPr lang="es-ES" altLang="es-PE" sz="1000" b="1"/>
              <a:t>5 DIAS</a:t>
            </a:r>
          </a:p>
        </p:txBody>
      </p:sp>
      <p:sp>
        <p:nvSpPr>
          <p:cNvPr id="48151" name="Line 23"/>
          <p:cNvSpPr>
            <a:spLocks noChangeShapeType="1"/>
          </p:cNvSpPr>
          <p:nvPr/>
        </p:nvSpPr>
        <p:spPr bwMode="auto">
          <a:xfrm>
            <a:off x="9847464" y="5085539"/>
            <a:ext cx="167880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8152" name="Line 24"/>
          <p:cNvSpPr>
            <a:spLocks noChangeShapeType="1"/>
          </p:cNvSpPr>
          <p:nvPr/>
        </p:nvSpPr>
        <p:spPr bwMode="auto">
          <a:xfrm>
            <a:off x="9847464" y="6258220"/>
            <a:ext cx="167880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8153" name="Rectangle 25"/>
          <p:cNvSpPr>
            <a:spLocks noChangeArrowheads="1"/>
          </p:cNvSpPr>
          <p:nvPr/>
        </p:nvSpPr>
        <p:spPr bwMode="auto">
          <a:xfrm>
            <a:off x="9954974" y="5917666"/>
            <a:ext cx="1612644" cy="24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7865" tIns="43933" rIns="87865" bIns="43933" anchor="ctr">
            <a:spAutoFit/>
          </a:bodyPr>
          <a:lstStyle/>
          <a:p>
            <a:pPr defTabSz="830402"/>
            <a:r>
              <a:rPr lang="es-ES" altLang="es-PE" sz="1000" b="1"/>
              <a:t>NULIDAD DEL PROCESO</a:t>
            </a:r>
            <a:endParaRPr lang="es-ES" altLang="es-PE" sz="1000"/>
          </a:p>
        </p:txBody>
      </p:sp>
      <p:sp>
        <p:nvSpPr>
          <p:cNvPr id="48154" name="Rectangle 26"/>
          <p:cNvSpPr>
            <a:spLocks noGrp="1" noChangeArrowheads="1"/>
          </p:cNvSpPr>
          <p:nvPr>
            <p:ph type="title"/>
          </p:nvPr>
        </p:nvSpPr>
        <p:spPr>
          <a:xfrm>
            <a:off x="432106" y="0"/>
            <a:ext cx="11759893" cy="929073"/>
          </a:xfrm>
        </p:spPr>
        <p:txBody>
          <a:bodyPr>
            <a:normAutofit/>
          </a:bodyPr>
          <a:lstStyle/>
          <a:p>
            <a:pPr marL="534988" indent="-534988" algn="just">
              <a:lnSpc>
                <a:spcPct val="100000"/>
              </a:lnSpc>
              <a:buFont typeface="+mj-lt"/>
              <a:buAutoNum type="arabicPeriod" startAt="7"/>
              <a:defRPr/>
            </a:pPr>
            <a:r>
              <a:rPr lang="es-ES" sz="3000" dirty="0">
                <a:latin typeface="+mn-lt"/>
                <a:ea typeface="+mn-ea"/>
                <a:cs typeface="+mn-cs"/>
              </a:rPr>
              <a:t>Trámite del Recurso de Apelación ante la Entidad</a:t>
            </a:r>
          </a:p>
        </p:txBody>
      </p:sp>
      <p:sp>
        <p:nvSpPr>
          <p:cNvPr id="2" name="1 Marcador de número de diapositiva"/>
          <p:cNvSpPr>
            <a:spLocks noGrp="1"/>
          </p:cNvSpPr>
          <p:nvPr>
            <p:ph type="sldNum" sz="quarter" idx="12"/>
          </p:nvPr>
        </p:nvSpPr>
        <p:spPr/>
        <p:txBody>
          <a:bodyPr/>
          <a:lstStyle/>
          <a:p>
            <a:fld id="{2A864C4F-F769-48C8-A6FA-9877BE736759}" type="slidenum">
              <a:rPr lang="es-PE" smtClean="0"/>
              <a:pPr/>
              <a:t>100</a:t>
            </a:fld>
            <a:endParaRPr lang="es-PE"/>
          </a:p>
        </p:txBody>
      </p:sp>
      <p:sp>
        <p:nvSpPr>
          <p:cNvPr id="48155" name="Oval 27"/>
          <p:cNvSpPr>
            <a:spLocks noChangeArrowheads="1"/>
          </p:cNvSpPr>
          <p:nvPr/>
        </p:nvSpPr>
        <p:spPr bwMode="auto">
          <a:xfrm>
            <a:off x="9167259" y="3593647"/>
            <a:ext cx="711217" cy="534259"/>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865" tIns="43933" rIns="87865" bIns="43933" anchor="ctr"/>
          <a:lstStyle/>
          <a:p>
            <a:pPr eaLnBrk="1" hangingPunct="1"/>
            <a:endParaRPr lang="es-PE" altLang="es-PE"/>
          </a:p>
        </p:txBody>
      </p:sp>
      <p:sp>
        <p:nvSpPr>
          <p:cNvPr id="48156" name="Oval 28"/>
          <p:cNvSpPr>
            <a:spLocks noChangeArrowheads="1"/>
          </p:cNvSpPr>
          <p:nvPr/>
        </p:nvSpPr>
        <p:spPr bwMode="auto">
          <a:xfrm>
            <a:off x="9167259" y="4818409"/>
            <a:ext cx="711217" cy="532579"/>
          </a:xfrm>
          <a:prstGeom prst="ellipse">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865" tIns="43933" rIns="87865" bIns="43933" anchor="ctr"/>
          <a:lstStyle/>
          <a:p>
            <a:pPr eaLnBrk="1" hangingPunct="1"/>
            <a:endParaRPr lang="es-PE" altLang="es-PE"/>
          </a:p>
        </p:txBody>
      </p:sp>
      <p:sp>
        <p:nvSpPr>
          <p:cNvPr id="48157" name="Oval 29"/>
          <p:cNvSpPr>
            <a:spLocks noChangeArrowheads="1"/>
          </p:cNvSpPr>
          <p:nvPr/>
        </p:nvSpPr>
        <p:spPr bwMode="auto">
          <a:xfrm>
            <a:off x="9144517" y="2286561"/>
            <a:ext cx="711217" cy="532578"/>
          </a:xfrm>
          <a:prstGeom prst="ellipse">
            <a:avLst/>
          </a:prstGeom>
          <a:solidFill>
            <a:schemeClr val="accent1"/>
          </a:solidFill>
          <a:ln w="9525">
            <a:solidFill>
              <a:srgbClr val="FFC000"/>
            </a:solidFill>
            <a:round/>
            <a:headEnd/>
            <a:tailEnd/>
          </a:ln>
        </p:spPr>
        <p:txBody>
          <a:bodyPr wrap="none" lIns="87865" tIns="43933" rIns="87865" bIns="43933" anchor="ctr"/>
          <a:lstStyle/>
          <a:p>
            <a:pPr eaLnBrk="1" hangingPunct="1"/>
            <a:endParaRPr lang="es-PE" altLang="es-PE">
              <a:solidFill>
                <a:srgbClr val="FFC000"/>
              </a:solidFill>
            </a:endParaRPr>
          </a:p>
        </p:txBody>
      </p:sp>
      <p:sp>
        <p:nvSpPr>
          <p:cNvPr id="48158" name="Oval 30"/>
          <p:cNvSpPr>
            <a:spLocks noChangeArrowheads="1"/>
          </p:cNvSpPr>
          <p:nvPr/>
        </p:nvSpPr>
        <p:spPr bwMode="auto">
          <a:xfrm>
            <a:off x="9169327" y="5991090"/>
            <a:ext cx="711217" cy="53425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865" tIns="43933" rIns="87865" bIns="43933" anchor="ctr"/>
          <a:lstStyle/>
          <a:p>
            <a:pPr eaLnBrk="1" hangingPunct="1"/>
            <a:endParaRPr lang="es-PE" altLang="es-PE"/>
          </a:p>
        </p:txBody>
      </p:sp>
      <p:cxnSp>
        <p:nvCxnSpPr>
          <p:cNvPr id="48159" name="AutoShape 31"/>
          <p:cNvCxnSpPr>
            <a:cxnSpLocks noChangeShapeType="1"/>
            <a:stCxn id="48157" idx="4"/>
            <a:endCxn id="48155" idx="0"/>
          </p:cNvCxnSpPr>
          <p:nvPr/>
        </p:nvCxnSpPr>
        <p:spPr bwMode="auto">
          <a:xfrm rot="16200000" flipH="1">
            <a:off x="9124243" y="3195021"/>
            <a:ext cx="774508" cy="22742"/>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8160" name="AutoShape 32"/>
          <p:cNvCxnSpPr>
            <a:cxnSpLocks noChangeShapeType="1"/>
            <a:stCxn id="48155" idx="4"/>
            <a:endCxn id="48156" idx="0"/>
          </p:cNvCxnSpPr>
          <p:nvPr/>
        </p:nvCxnSpPr>
        <p:spPr bwMode="auto">
          <a:xfrm>
            <a:off x="9522867" y="4127905"/>
            <a:ext cx="0" cy="690504"/>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8161" name="AutoShape 33"/>
          <p:cNvCxnSpPr>
            <a:cxnSpLocks noChangeShapeType="1"/>
            <a:stCxn id="48156" idx="4"/>
            <a:endCxn id="48158" idx="0"/>
          </p:cNvCxnSpPr>
          <p:nvPr/>
        </p:nvCxnSpPr>
        <p:spPr bwMode="auto">
          <a:xfrm>
            <a:off x="9522867" y="5350988"/>
            <a:ext cx="2068" cy="640102"/>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8162" name="AutoShape 34"/>
          <p:cNvCxnSpPr>
            <a:cxnSpLocks noChangeShapeType="1"/>
            <a:stCxn id="48166" idx="3"/>
            <a:endCxn id="48146" idx="1"/>
          </p:cNvCxnSpPr>
          <p:nvPr/>
        </p:nvCxnSpPr>
        <p:spPr bwMode="auto">
          <a:xfrm flipV="1">
            <a:off x="594384" y="3861615"/>
            <a:ext cx="2620567"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8163" name="AutoShape 35"/>
          <p:cNvCxnSpPr>
            <a:cxnSpLocks noChangeShapeType="1"/>
            <a:stCxn id="48146" idx="3"/>
            <a:endCxn id="48130" idx="1"/>
          </p:cNvCxnSpPr>
          <p:nvPr/>
        </p:nvCxnSpPr>
        <p:spPr bwMode="auto">
          <a:xfrm flipV="1">
            <a:off x="3597437" y="3860775"/>
            <a:ext cx="1443109" cy="168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8164" name="AutoShape 36"/>
          <p:cNvCxnSpPr>
            <a:cxnSpLocks noChangeShapeType="1"/>
            <a:stCxn id="48130" idx="3"/>
            <a:endCxn id="48134" idx="1"/>
          </p:cNvCxnSpPr>
          <p:nvPr/>
        </p:nvCxnSpPr>
        <p:spPr bwMode="auto">
          <a:xfrm>
            <a:off x="5344468" y="3860775"/>
            <a:ext cx="1722220"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8165" name="AutoShape 37"/>
          <p:cNvCxnSpPr>
            <a:cxnSpLocks noChangeShapeType="1"/>
            <a:stCxn id="48134" idx="3"/>
            <a:endCxn id="48155" idx="2"/>
          </p:cNvCxnSpPr>
          <p:nvPr/>
        </p:nvCxnSpPr>
        <p:spPr bwMode="auto">
          <a:xfrm>
            <a:off x="7372676" y="3860775"/>
            <a:ext cx="179458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48166" name="Rectangle 38"/>
          <p:cNvSpPr>
            <a:spLocks noChangeArrowheads="1"/>
          </p:cNvSpPr>
          <p:nvPr/>
        </p:nvSpPr>
        <p:spPr bwMode="auto">
          <a:xfrm>
            <a:off x="432107" y="3682562"/>
            <a:ext cx="162277" cy="358107"/>
          </a:xfrm>
          <a:prstGeom prst="rect">
            <a:avLst/>
          </a:prstGeom>
          <a:solidFill>
            <a:srgbClr val="C0C0C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0C0C0"/>
            </a:extrusionClr>
          </a:sp3d>
        </p:spPr>
        <p:txBody>
          <a:bodyPr wrap="none" lIns="80322" tIns="40162" rIns="80322" bIns="40162" anchor="ctr">
            <a:spAutoFit/>
            <a:flatTx/>
          </a:bodyPr>
          <a:lstStyle/>
          <a:p>
            <a:pPr eaLnBrk="1" hangingPunct="1"/>
            <a:endParaRPr lang="es-PE" altLang="es-PE"/>
          </a:p>
        </p:txBody>
      </p:sp>
      <p:sp>
        <p:nvSpPr>
          <p:cNvPr id="48167" name="Oval 29"/>
          <p:cNvSpPr>
            <a:spLocks noChangeArrowheads="1"/>
          </p:cNvSpPr>
          <p:nvPr/>
        </p:nvSpPr>
        <p:spPr bwMode="auto">
          <a:xfrm>
            <a:off x="9049413" y="1214684"/>
            <a:ext cx="711217" cy="532578"/>
          </a:xfrm>
          <a:prstGeom prst="ellipse">
            <a:avLst/>
          </a:prstGeom>
          <a:solidFill>
            <a:srgbClr val="FFC000"/>
          </a:solidFill>
          <a:ln w="9525">
            <a:solidFill>
              <a:srgbClr val="FFC000"/>
            </a:solidFill>
            <a:round/>
            <a:headEnd/>
            <a:tailEnd/>
          </a:ln>
        </p:spPr>
        <p:txBody>
          <a:bodyPr wrap="none" lIns="87865" tIns="43933" rIns="87865" bIns="43933" anchor="ctr"/>
          <a:lstStyle/>
          <a:p>
            <a:pPr eaLnBrk="1" hangingPunct="1"/>
            <a:endParaRPr lang="es-PE" altLang="es-PE">
              <a:solidFill>
                <a:srgbClr val="FFC000"/>
              </a:solidFill>
            </a:endParaRPr>
          </a:p>
        </p:txBody>
      </p:sp>
      <p:cxnSp>
        <p:nvCxnSpPr>
          <p:cNvPr id="48168" name="AutoShape 31"/>
          <p:cNvCxnSpPr>
            <a:cxnSpLocks noChangeShapeType="1"/>
            <a:stCxn id="48167" idx="4"/>
          </p:cNvCxnSpPr>
          <p:nvPr/>
        </p:nvCxnSpPr>
        <p:spPr bwMode="auto">
          <a:xfrm rot="16200000" flipH="1">
            <a:off x="9183898" y="1968385"/>
            <a:ext cx="467056" cy="2481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48169" name="Line 13"/>
          <p:cNvSpPr>
            <a:spLocks noChangeShapeType="1"/>
          </p:cNvSpPr>
          <p:nvPr/>
        </p:nvSpPr>
        <p:spPr bwMode="auto">
          <a:xfrm>
            <a:off x="9810250" y="1570856"/>
            <a:ext cx="167880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8170" name="Text Box 15"/>
          <p:cNvSpPr txBox="1">
            <a:spLocks noChangeArrowheads="1"/>
          </p:cNvSpPr>
          <p:nvPr/>
        </p:nvSpPr>
        <p:spPr bwMode="auto">
          <a:xfrm>
            <a:off x="9715146" y="999636"/>
            <a:ext cx="1906227" cy="396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65" tIns="43933" rIns="87865" bIns="43933">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DENEGATORIA</a:t>
            </a:r>
          </a:p>
          <a:p>
            <a:pPr eaLnBrk="1" hangingPunct="1"/>
            <a:r>
              <a:rPr lang="es-ES" altLang="es-PE" sz="1000" b="1"/>
              <a:t>FICTA</a:t>
            </a:r>
          </a:p>
        </p:txBody>
      </p:sp>
    </p:spTree>
    <p:extLst>
      <p:ext uri="{BB962C8B-B14F-4D97-AF65-F5344CB8AC3E}">
        <p14:creationId xmlns:p14="http://schemas.microsoft.com/office/powerpoint/2010/main" val="713068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val 2"/>
          <p:cNvSpPr>
            <a:spLocks noChangeArrowheads="1"/>
          </p:cNvSpPr>
          <p:nvPr/>
        </p:nvSpPr>
        <p:spPr bwMode="auto">
          <a:xfrm>
            <a:off x="1999266" y="3501243"/>
            <a:ext cx="814592" cy="608181"/>
          </a:xfrm>
          <a:prstGeom prst="ellipse">
            <a:avLst/>
          </a:pr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865" tIns="43933" rIns="87865" bIns="43933" anchor="ctr"/>
          <a:lstStyle/>
          <a:p>
            <a:pPr eaLnBrk="1" hangingPunct="1"/>
            <a:endParaRPr lang="es-PE" altLang="es-PE"/>
          </a:p>
        </p:txBody>
      </p:sp>
      <p:sp>
        <p:nvSpPr>
          <p:cNvPr id="49155" name="Oval 3"/>
          <p:cNvSpPr>
            <a:spLocks noChangeArrowheads="1"/>
          </p:cNvSpPr>
          <p:nvPr/>
        </p:nvSpPr>
        <p:spPr bwMode="auto">
          <a:xfrm>
            <a:off x="2096437" y="2429365"/>
            <a:ext cx="812525" cy="609862"/>
          </a:xfrm>
          <a:prstGeom prst="ellipse">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865" tIns="43933" rIns="87865" bIns="43933" anchor="ctr"/>
          <a:lstStyle/>
          <a:p>
            <a:pPr eaLnBrk="1" hangingPunct="1"/>
            <a:endParaRPr lang="es-PE" altLang="es-PE"/>
          </a:p>
        </p:txBody>
      </p:sp>
      <p:sp>
        <p:nvSpPr>
          <p:cNvPr id="49156" name="Oval 4"/>
          <p:cNvSpPr>
            <a:spLocks noChangeArrowheads="1"/>
          </p:cNvSpPr>
          <p:nvPr/>
        </p:nvSpPr>
        <p:spPr bwMode="auto">
          <a:xfrm>
            <a:off x="1999266" y="4428635"/>
            <a:ext cx="814592" cy="609862"/>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865" tIns="43933" rIns="87865" bIns="43933" anchor="ctr"/>
          <a:lstStyle/>
          <a:p>
            <a:pPr eaLnBrk="1" hangingPunct="1"/>
            <a:endParaRPr lang="es-PE" altLang="es-PE"/>
          </a:p>
        </p:txBody>
      </p:sp>
      <p:sp>
        <p:nvSpPr>
          <p:cNvPr id="49157" name="Text Box 5"/>
          <p:cNvSpPr txBox="1">
            <a:spLocks noChangeArrowheads="1"/>
          </p:cNvSpPr>
          <p:nvPr/>
        </p:nvSpPr>
        <p:spPr bwMode="auto">
          <a:xfrm>
            <a:off x="762906" y="3501243"/>
            <a:ext cx="1492729" cy="17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BUENA PRO</a:t>
            </a:r>
          </a:p>
        </p:txBody>
      </p:sp>
      <p:sp>
        <p:nvSpPr>
          <p:cNvPr id="49158" name="Text Box 6"/>
          <p:cNvSpPr txBox="1">
            <a:spLocks noChangeArrowheads="1"/>
          </p:cNvSpPr>
          <p:nvPr/>
        </p:nvSpPr>
        <p:spPr bwMode="auto">
          <a:xfrm>
            <a:off x="762906" y="2357123"/>
            <a:ext cx="1523741"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ACTOS ANTERIORES A BUENA PRO</a:t>
            </a:r>
          </a:p>
        </p:txBody>
      </p:sp>
      <p:sp>
        <p:nvSpPr>
          <p:cNvPr id="49159" name="Text Box 7"/>
          <p:cNvSpPr txBox="1">
            <a:spLocks noChangeArrowheads="1"/>
          </p:cNvSpPr>
          <p:nvPr/>
        </p:nvSpPr>
        <p:spPr bwMode="auto">
          <a:xfrm>
            <a:off x="2952379" y="2429365"/>
            <a:ext cx="2280444"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8 o 5 DIAS DE</a:t>
            </a:r>
          </a:p>
          <a:p>
            <a:pPr eaLnBrk="1" hangingPunct="1"/>
            <a:r>
              <a:rPr lang="es-ES" altLang="es-PE" sz="1000" b="1"/>
              <a:t> BUENA  PRO</a:t>
            </a:r>
          </a:p>
        </p:txBody>
      </p:sp>
      <p:sp>
        <p:nvSpPr>
          <p:cNvPr id="49160" name="Text Box 8"/>
          <p:cNvSpPr txBox="1">
            <a:spLocks noChangeArrowheads="1"/>
          </p:cNvSpPr>
          <p:nvPr/>
        </p:nvSpPr>
        <p:spPr bwMode="auto">
          <a:xfrm>
            <a:off x="2952378" y="3429001"/>
            <a:ext cx="1753233" cy="17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8 o 5 DIAS DE BUENA PRO</a:t>
            </a:r>
          </a:p>
        </p:txBody>
      </p:sp>
      <p:sp>
        <p:nvSpPr>
          <p:cNvPr id="49161" name="Text Box 9"/>
          <p:cNvSpPr txBox="1">
            <a:spLocks noChangeArrowheads="1"/>
          </p:cNvSpPr>
          <p:nvPr/>
        </p:nvSpPr>
        <p:spPr bwMode="auto">
          <a:xfrm>
            <a:off x="3047484" y="4929293"/>
            <a:ext cx="1418299" cy="482626"/>
          </a:xfrm>
          <a:prstGeom prst="rect">
            <a:avLst/>
          </a:prstGeom>
          <a:solidFill>
            <a:schemeClr val="accent1"/>
          </a:solidFill>
          <a:ln w="9525">
            <a:solidFill>
              <a:srgbClr val="FFC000"/>
            </a:solidFill>
            <a:miter lim="800000"/>
            <a:headEnd/>
            <a:tailEnd/>
          </a:ln>
        </p:spPr>
        <p:txBody>
          <a:bodyPr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PLAZO PARA </a:t>
            </a:r>
          </a:p>
          <a:p>
            <a:pPr algn="ctr" eaLnBrk="1" hangingPunct="1"/>
            <a:r>
              <a:rPr lang="es-ES" altLang="es-PE" sz="1000" b="1"/>
              <a:t>INTERPONER</a:t>
            </a:r>
          </a:p>
          <a:p>
            <a:pPr algn="ctr" eaLnBrk="1" hangingPunct="1"/>
            <a:r>
              <a:rPr lang="es-ES" altLang="es-PE" sz="1000" b="1"/>
              <a:t>APELACIÓN</a:t>
            </a:r>
          </a:p>
        </p:txBody>
      </p:sp>
      <p:sp>
        <p:nvSpPr>
          <p:cNvPr id="49162" name="Rectangle 11"/>
          <p:cNvSpPr>
            <a:spLocks noChangeArrowheads="1"/>
          </p:cNvSpPr>
          <p:nvPr/>
        </p:nvSpPr>
        <p:spPr bwMode="auto">
          <a:xfrm>
            <a:off x="7994992" y="2704895"/>
            <a:ext cx="405228" cy="30577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nchor="ctr"/>
          <a:lstStyle/>
          <a:p>
            <a:pPr eaLnBrk="1" hangingPunct="1"/>
            <a:endParaRPr lang="es-PE" altLang="es-PE"/>
          </a:p>
        </p:txBody>
      </p:sp>
      <p:sp>
        <p:nvSpPr>
          <p:cNvPr id="25612" name="Rectangle 12"/>
          <p:cNvSpPr>
            <a:spLocks noChangeArrowheads="1"/>
          </p:cNvSpPr>
          <p:nvPr/>
        </p:nvSpPr>
        <p:spPr bwMode="auto">
          <a:xfrm>
            <a:off x="6543613" y="2704895"/>
            <a:ext cx="405228" cy="305771"/>
          </a:xfrm>
          <a:prstGeom prst="rect">
            <a:avLst/>
          </a:prstGeom>
          <a:solidFill>
            <a:schemeClr val="bg2">
              <a:lumMod val="50000"/>
            </a:schemeClr>
          </a:solidFill>
          <a:ln w="9525">
            <a:noFill/>
            <a:miter lim="800000"/>
            <a:headEnd/>
            <a:tailEnd/>
          </a:ln>
        </p:spPr>
        <p:txBody>
          <a:bodyPr wrap="none" lIns="87865" tIns="43933" rIns="87865" bIns="43933" anchor="ctr"/>
          <a:lstStyle/>
          <a:p>
            <a:pPr eaLnBrk="1" hangingPunct="1">
              <a:defRPr/>
            </a:pPr>
            <a:endParaRPr lang="es-PE"/>
          </a:p>
        </p:txBody>
      </p:sp>
      <p:sp>
        <p:nvSpPr>
          <p:cNvPr id="49164" name="Text Box 13"/>
          <p:cNvSpPr txBox="1">
            <a:spLocks noChangeArrowheads="1"/>
          </p:cNvSpPr>
          <p:nvPr/>
        </p:nvSpPr>
        <p:spPr bwMode="auto">
          <a:xfrm>
            <a:off x="5143920" y="2071513"/>
            <a:ext cx="1333533"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SUBSANACION</a:t>
            </a:r>
          </a:p>
          <a:p>
            <a:pPr algn="ctr" eaLnBrk="1" hangingPunct="1"/>
            <a:r>
              <a:rPr lang="es-ES" altLang="es-PE" sz="1000" b="1"/>
              <a:t>DEL RECURSO</a:t>
            </a:r>
          </a:p>
        </p:txBody>
      </p:sp>
      <p:sp>
        <p:nvSpPr>
          <p:cNvPr id="49165" name="Text Box 14"/>
          <p:cNvSpPr txBox="1">
            <a:spLocks noChangeArrowheads="1"/>
          </p:cNvSpPr>
          <p:nvPr/>
        </p:nvSpPr>
        <p:spPr bwMode="auto">
          <a:xfrm>
            <a:off x="5735222" y="2528489"/>
            <a:ext cx="446902" cy="17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eaLnBrk="1" hangingPunct="1"/>
            <a:r>
              <a:rPr lang="es-ES" altLang="es-PE" sz="1000" b="1"/>
              <a:t>2 DIAS</a:t>
            </a:r>
          </a:p>
        </p:txBody>
      </p:sp>
      <p:sp>
        <p:nvSpPr>
          <p:cNvPr id="49166" name="Line 15"/>
          <p:cNvSpPr>
            <a:spLocks noChangeShapeType="1"/>
          </p:cNvSpPr>
          <p:nvPr/>
        </p:nvSpPr>
        <p:spPr bwMode="auto">
          <a:xfrm flipV="1">
            <a:off x="6287244" y="3000585"/>
            <a:ext cx="380418" cy="57122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25616" name="Text Box 16"/>
          <p:cNvSpPr txBox="1">
            <a:spLocks noChangeArrowheads="1"/>
          </p:cNvSpPr>
          <p:nvPr/>
        </p:nvSpPr>
        <p:spPr bwMode="auto">
          <a:xfrm>
            <a:off x="5809652" y="3602046"/>
            <a:ext cx="1333533" cy="328737"/>
          </a:xfrm>
          <a:prstGeom prst="rect">
            <a:avLst/>
          </a:prstGeom>
          <a:solidFill>
            <a:srgbClr val="0070C0"/>
          </a:solidFill>
          <a:ln w="9525">
            <a:solidFill>
              <a:schemeClr val="accent4">
                <a:lumMod val="60000"/>
                <a:lumOff val="40000"/>
              </a:schemeClr>
            </a:solidFill>
            <a:miter lim="800000"/>
            <a:headEnd/>
            <a:tailEnd/>
          </a:ln>
        </p:spPr>
        <p:txBody>
          <a:bodyPr lIns="17296" tIns="10379" rIns="17296" bIns="10379">
            <a:spAutoFit/>
          </a:bodyPr>
          <a:lstStyle/>
          <a:p>
            <a:pPr algn="ctr" eaLnBrk="1" hangingPunct="1">
              <a:defRPr/>
            </a:pPr>
            <a:r>
              <a:rPr lang="es-ES" sz="1000" b="1" dirty="0">
                <a:solidFill>
                  <a:schemeClr val="bg1"/>
                </a:solidFill>
              </a:rPr>
              <a:t> ADMISION DEL RECURSO</a:t>
            </a:r>
          </a:p>
        </p:txBody>
      </p:sp>
      <p:sp>
        <p:nvSpPr>
          <p:cNvPr id="49168" name="Text Box 17"/>
          <p:cNvSpPr txBox="1">
            <a:spLocks noChangeArrowheads="1"/>
          </p:cNvSpPr>
          <p:nvPr/>
        </p:nvSpPr>
        <p:spPr bwMode="auto">
          <a:xfrm>
            <a:off x="7250533" y="2528489"/>
            <a:ext cx="446901" cy="17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2 DIAS</a:t>
            </a:r>
          </a:p>
        </p:txBody>
      </p:sp>
      <p:sp>
        <p:nvSpPr>
          <p:cNvPr id="49169" name="Text Box 18"/>
          <p:cNvSpPr txBox="1">
            <a:spLocks noChangeArrowheads="1"/>
          </p:cNvSpPr>
          <p:nvPr/>
        </p:nvSpPr>
        <p:spPr bwMode="auto">
          <a:xfrm>
            <a:off x="7004658" y="3071148"/>
            <a:ext cx="911773"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TRASLADO A </a:t>
            </a:r>
          </a:p>
          <a:p>
            <a:pPr algn="ctr" eaLnBrk="1" hangingPunct="1"/>
            <a:r>
              <a:rPr lang="es-ES" altLang="es-PE" sz="1000" b="1"/>
              <a:t> LA ENTIDAD</a:t>
            </a:r>
          </a:p>
        </p:txBody>
      </p:sp>
      <p:sp>
        <p:nvSpPr>
          <p:cNvPr id="49170" name="Text Box 19"/>
          <p:cNvSpPr txBox="1">
            <a:spLocks noChangeArrowheads="1"/>
          </p:cNvSpPr>
          <p:nvPr/>
        </p:nvSpPr>
        <p:spPr bwMode="auto">
          <a:xfrm>
            <a:off x="8934505" y="2528489"/>
            <a:ext cx="446902" cy="17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3 DIAS</a:t>
            </a:r>
          </a:p>
        </p:txBody>
      </p:sp>
      <p:sp>
        <p:nvSpPr>
          <p:cNvPr id="49171" name="Rectangle 20"/>
          <p:cNvSpPr>
            <a:spLocks noChangeArrowheads="1"/>
          </p:cNvSpPr>
          <p:nvPr/>
        </p:nvSpPr>
        <p:spPr bwMode="auto">
          <a:xfrm>
            <a:off x="9913625" y="4507599"/>
            <a:ext cx="407295" cy="30409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nchor="ctr"/>
          <a:lstStyle/>
          <a:p>
            <a:pPr eaLnBrk="1" hangingPunct="1"/>
            <a:endParaRPr lang="es-PE" altLang="es-PE"/>
          </a:p>
        </p:txBody>
      </p:sp>
      <p:sp>
        <p:nvSpPr>
          <p:cNvPr id="49172" name="Rectangle 21"/>
          <p:cNvSpPr>
            <a:spLocks noChangeArrowheads="1"/>
          </p:cNvSpPr>
          <p:nvPr/>
        </p:nvSpPr>
        <p:spPr bwMode="auto">
          <a:xfrm>
            <a:off x="9913625" y="2704895"/>
            <a:ext cx="407295" cy="30577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865" tIns="43933" rIns="87865" bIns="43933" anchor="ctr"/>
          <a:lstStyle/>
          <a:p>
            <a:pPr eaLnBrk="1" hangingPunct="1"/>
            <a:endParaRPr lang="es-PE" altLang="es-PE"/>
          </a:p>
        </p:txBody>
      </p:sp>
      <p:sp>
        <p:nvSpPr>
          <p:cNvPr id="49173" name="Text Box 22"/>
          <p:cNvSpPr txBox="1">
            <a:spLocks noChangeArrowheads="1"/>
          </p:cNvSpPr>
          <p:nvPr/>
        </p:nvSpPr>
        <p:spPr bwMode="auto">
          <a:xfrm>
            <a:off x="8381612" y="1858145"/>
            <a:ext cx="1811123" cy="636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ABSOLUCION </a:t>
            </a:r>
          </a:p>
          <a:p>
            <a:pPr algn="ctr" eaLnBrk="1" hangingPunct="1"/>
            <a:r>
              <a:rPr lang="es-ES" altLang="es-PE" sz="1000" b="1"/>
              <a:t>DEL TRASLADO</a:t>
            </a:r>
          </a:p>
          <a:p>
            <a:pPr algn="ctr" eaLnBrk="1" hangingPunct="1"/>
            <a:r>
              <a:rPr lang="es-ES" altLang="es-PE" sz="1000" b="1"/>
              <a:t>Y REMISION DEL</a:t>
            </a:r>
          </a:p>
          <a:p>
            <a:pPr algn="ctr" eaLnBrk="1" hangingPunct="1"/>
            <a:r>
              <a:rPr lang="es-ES" altLang="es-PE" sz="1000" b="1"/>
              <a:t>EXPEDIENTE</a:t>
            </a:r>
          </a:p>
        </p:txBody>
      </p:sp>
      <p:sp>
        <p:nvSpPr>
          <p:cNvPr id="25623" name="Rectangle 23"/>
          <p:cNvSpPr>
            <a:spLocks noChangeArrowheads="1"/>
          </p:cNvSpPr>
          <p:nvPr/>
        </p:nvSpPr>
        <p:spPr bwMode="auto">
          <a:xfrm>
            <a:off x="9913625" y="5668519"/>
            <a:ext cx="407295" cy="305771"/>
          </a:xfrm>
          <a:prstGeom prst="rect">
            <a:avLst/>
          </a:prstGeom>
          <a:solidFill>
            <a:schemeClr val="bg2">
              <a:lumMod val="50000"/>
            </a:schemeClr>
          </a:solidFill>
          <a:ln w="9525">
            <a:noFill/>
            <a:miter lim="800000"/>
            <a:headEnd/>
            <a:tailEnd/>
          </a:ln>
        </p:spPr>
        <p:txBody>
          <a:bodyPr wrap="none" lIns="87865" tIns="43933" rIns="87865" bIns="43933" anchor="ctr"/>
          <a:lstStyle/>
          <a:p>
            <a:pPr eaLnBrk="1" hangingPunct="1">
              <a:defRPr/>
            </a:pPr>
            <a:endParaRPr lang="es-PE"/>
          </a:p>
        </p:txBody>
      </p:sp>
      <p:sp>
        <p:nvSpPr>
          <p:cNvPr id="49175" name="Text Box 24"/>
          <p:cNvSpPr txBox="1">
            <a:spLocks noChangeArrowheads="1"/>
          </p:cNvSpPr>
          <p:nvPr/>
        </p:nvSpPr>
        <p:spPr bwMode="auto">
          <a:xfrm>
            <a:off x="10814828" y="4420235"/>
            <a:ext cx="846049" cy="482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EXPEDIENTE</a:t>
            </a:r>
          </a:p>
          <a:p>
            <a:pPr algn="ctr" eaLnBrk="1" hangingPunct="1"/>
            <a:r>
              <a:rPr lang="es-ES" altLang="es-PE" sz="1000" b="1"/>
              <a:t>LISTO PARA </a:t>
            </a:r>
          </a:p>
          <a:p>
            <a:pPr algn="ctr" eaLnBrk="1" hangingPunct="1"/>
            <a:r>
              <a:rPr lang="es-ES" altLang="es-PE" sz="1000" b="1"/>
              <a:t>RESOLVER</a:t>
            </a:r>
          </a:p>
        </p:txBody>
      </p:sp>
      <p:sp>
        <p:nvSpPr>
          <p:cNvPr id="49176" name="Text Box 25"/>
          <p:cNvSpPr txBox="1">
            <a:spLocks noChangeArrowheads="1"/>
          </p:cNvSpPr>
          <p:nvPr/>
        </p:nvSpPr>
        <p:spPr bwMode="auto">
          <a:xfrm>
            <a:off x="10698041" y="5656759"/>
            <a:ext cx="1081691"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   RESOLUCION</a:t>
            </a:r>
          </a:p>
          <a:p>
            <a:pPr algn="ctr" eaLnBrk="1" hangingPunct="1"/>
            <a:r>
              <a:rPr lang="es-ES" altLang="es-PE" sz="1000" b="1"/>
              <a:t>Y NOTIFICACION</a:t>
            </a:r>
          </a:p>
        </p:txBody>
      </p:sp>
      <p:sp>
        <p:nvSpPr>
          <p:cNvPr id="49177" name="Text Box 26"/>
          <p:cNvSpPr txBox="1">
            <a:spLocks noChangeArrowheads="1"/>
          </p:cNvSpPr>
          <p:nvPr/>
        </p:nvSpPr>
        <p:spPr bwMode="auto">
          <a:xfrm>
            <a:off x="10382945" y="3501243"/>
            <a:ext cx="1809056"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a:t>5 DIAS AMPLIABLE</a:t>
            </a:r>
          </a:p>
          <a:p>
            <a:pPr algn="ctr" eaLnBrk="1" hangingPunct="1"/>
            <a:r>
              <a:rPr lang="es-ES" altLang="es-PE" sz="1000" b="1"/>
              <a:t>A 15</a:t>
            </a:r>
          </a:p>
        </p:txBody>
      </p:sp>
      <p:sp>
        <p:nvSpPr>
          <p:cNvPr id="49178" name="Text Box 27"/>
          <p:cNvSpPr txBox="1">
            <a:spLocks noChangeArrowheads="1"/>
          </p:cNvSpPr>
          <p:nvPr/>
        </p:nvSpPr>
        <p:spPr bwMode="auto">
          <a:xfrm>
            <a:off x="10573154" y="5144340"/>
            <a:ext cx="971721" cy="174849"/>
          </a:xfrm>
          <a:prstGeom prst="rect">
            <a:avLst/>
          </a:prstGeom>
          <a:solidFill>
            <a:srgbClr val="FFFF00"/>
          </a:solidFill>
          <a:ln w="9525">
            <a:solidFill>
              <a:schemeClr val="accent1"/>
            </a:solidFill>
            <a:miter lim="800000"/>
            <a:headEnd/>
            <a:tailEnd/>
          </a:ln>
        </p:spPr>
        <p:txBody>
          <a:bodyPr lIns="17296" tIns="10379" rIns="17296" bIns="10379">
            <a:spAutoFit/>
          </a:bodyPr>
          <a:lstStyle>
            <a:lvl1pPr>
              <a:defRPr kumimoji="1">
                <a:solidFill>
                  <a:schemeClr val="tx1"/>
                </a:solidFill>
                <a:latin typeface="Arial" charset="0"/>
              </a:defRPr>
            </a:lvl1pPr>
            <a:lvl2pPr marL="742950" indent="-285750">
              <a:defRPr kumimoji="1">
                <a:solidFill>
                  <a:schemeClr val="tx1"/>
                </a:solidFill>
                <a:latin typeface="Arial" charset="0"/>
              </a:defRPr>
            </a:lvl2pPr>
            <a:lvl3pPr marL="1143000" indent="-228600">
              <a:defRPr kumimoji="1">
                <a:solidFill>
                  <a:schemeClr val="tx1"/>
                </a:solidFill>
                <a:latin typeface="Arial" charset="0"/>
              </a:defRPr>
            </a:lvl3pPr>
            <a:lvl4pPr marL="1600200" indent="-228600">
              <a:defRPr kumimoji="1">
                <a:solidFill>
                  <a:schemeClr val="tx1"/>
                </a:solidFill>
                <a:latin typeface="Arial" charset="0"/>
              </a:defRPr>
            </a:lvl4pPr>
            <a:lvl5pPr marL="2057400" indent="-22860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lang="es-ES" altLang="es-PE" sz="1000" b="1" dirty="0"/>
              <a:t>5 DIAS</a:t>
            </a:r>
          </a:p>
        </p:txBody>
      </p:sp>
      <p:sp>
        <p:nvSpPr>
          <p:cNvPr id="49179" name="Rectangle 28"/>
          <p:cNvSpPr>
            <a:spLocks noChangeArrowheads="1"/>
          </p:cNvSpPr>
          <p:nvPr/>
        </p:nvSpPr>
        <p:spPr bwMode="auto">
          <a:xfrm>
            <a:off x="831132" y="4285831"/>
            <a:ext cx="1879351"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 tIns="10379" rIns="17296" bIns="10379">
            <a:spAutoFit/>
          </a:bodyPr>
          <a:lstStyle/>
          <a:p>
            <a:pPr eaLnBrk="1" hangingPunct="1"/>
            <a:r>
              <a:rPr lang="es-ES" altLang="es-PE" sz="1000" b="1"/>
              <a:t>ACTOS POSTERIORES</a:t>
            </a:r>
          </a:p>
          <a:p>
            <a:pPr eaLnBrk="1" hangingPunct="1"/>
            <a:r>
              <a:rPr lang="es-ES" altLang="es-PE" sz="1000" b="1"/>
              <a:t>A BUENA PRO</a:t>
            </a:r>
          </a:p>
        </p:txBody>
      </p:sp>
      <p:sp>
        <p:nvSpPr>
          <p:cNvPr id="49180" name="Rectangle 29"/>
          <p:cNvSpPr>
            <a:spLocks noChangeArrowheads="1"/>
          </p:cNvSpPr>
          <p:nvPr/>
        </p:nvSpPr>
        <p:spPr bwMode="auto">
          <a:xfrm>
            <a:off x="3047484" y="4358073"/>
            <a:ext cx="1716018"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 tIns="10379" rIns="17296" bIns="10379">
            <a:spAutoFit/>
          </a:bodyPr>
          <a:lstStyle/>
          <a:p>
            <a:pPr eaLnBrk="1" hangingPunct="1"/>
            <a:r>
              <a:rPr lang="es-ES" altLang="es-PE" sz="1000" b="1"/>
              <a:t>8 DIAS DE </a:t>
            </a:r>
          </a:p>
          <a:p>
            <a:pPr eaLnBrk="1" hangingPunct="1"/>
            <a:r>
              <a:rPr lang="es-ES" altLang="es-PE" sz="1000" b="1"/>
              <a:t>CONOCIDO</a:t>
            </a:r>
          </a:p>
        </p:txBody>
      </p:sp>
      <p:sp>
        <p:nvSpPr>
          <p:cNvPr id="25630" name="Rectangle 30"/>
          <p:cNvSpPr>
            <a:spLocks noChangeArrowheads="1"/>
          </p:cNvSpPr>
          <p:nvPr/>
        </p:nvSpPr>
        <p:spPr bwMode="auto">
          <a:xfrm>
            <a:off x="4571225" y="2642733"/>
            <a:ext cx="769107" cy="576260"/>
          </a:xfrm>
          <a:prstGeom prst="rect">
            <a:avLst/>
          </a:prstGeom>
          <a:solidFill>
            <a:schemeClr val="bg2">
              <a:lumMod val="50000"/>
            </a:schemeClr>
          </a:solidFill>
          <a:ln w="9525">
            <a:noFill/>
            <a:miter lim="800000"/>
            <a:headEnd/>
            <a:tailEnd/>
          </a:ln>
        </p:spPr>
        <p:txBody>
          <a:bodyPr wrap="none" lIns="87865" tIns="43933" rIns="87865" bIns="43933" anchor="ctr"/>
          <a:lstStyle/>
          <a:p>
            <a:pPr eaLnBrk="1" hangingPunct="1">
              <a:defRPr/>
            </a:pPr>
            <a:endParaRPr lang="es-PE"/>
          </a:p>
        </p:txBody>
      </p:sp>
      <p:sp>
        <p:nvSpPr>
          <p:cNvPr id="25631" name="Rectangle 31"/>
          <p:cNvSpPr>
            <a:spLocks noChangeArrowheads="1"/>
          </p:cNvSpPr>
          <p:nvPr/>
        </p:nvSpPr>
        <p:spPr bwMode="auto">
          <a:xfrm>
            <a:off x="10023201" y="3376918"/>
            <a:ext cx="190209" cy="287291"/>
          </a:xfrm>
          <a:prstGeom prst="rect">
            <a:avLst/>
          </a:prstGeom>
          <a:solidFill>
            <a:schemeClr val="bg2">
              <a:lumMod val="75000"/>
            </a:schemeClr>
          </a:solidFill>
          <a:ln w="9525">
            <a:solidFill>
              <a:schemeClr val="tx1"/>
            </a:solidFill>
            <a:prstDash val="dashDot"/>
            <a:miter lim="800000"/>
            <a:headEnd/>
            <a:tailEnd/>
          </a:ln>
        </p:spPr>
        <p:txBody>
          <a:bodyPr wrap="none" lIns="87865" tIns="43933" rIns="87865" bIns="43933" anchor="ctr"/>
          <a:lstStyle/>
          <a:p>
            <a:pPr eaLnBrk="1" hangingPunct="1">
              <a:defRPr/>
            </a:pPr>
            <a:endParaRPr lang="es-PE"/>
          </a:p>
        </p:txBody>
      </p:sp>
      <p:sp>
        <p:nvSpPr>
          <p:cNvPr id="25632" name="Rectangle 32"/>
          <p:cNvSpPr>
            <a:spLocks noChangeArrowheads="1"/>
          </p:cNvSpPr>
          <p:nvPr/>
        </p:nvSpPr>
        <p:spPr bwMode="auto">
          <a:xfrm>
            <a:off x="10023201" y="3842295"/>
            <a:ext cx="190209" cy="287290"/>
          </a:xfrm>
          <a:prstGeom prst="rect">
            <a:avLst/>
          </a:prstGeom>
          <a:solidFill>
            <a:schemeClr val="bg2">
              <a:lumMod val="75000"/>
            </a:schemeClr>
          </a:solidFill>
          <a:ln w="9525">
            <a:solidFill>
              <a:schemeClr val="tx1"/>
            </a:solidFill>
            <a:prstDash val="dashDot"/>
            <a:miter lim="800000"/>
            <a:headEnd/>
            <a:tailEnd/>
          </a:ln>
        </p:spPr>
        <p:txBody>
          <a:bodyPr wrap="none" lIns="87865" tIns="43933" rIns="87865" bIns="43933" anchor="ctr"/>
          <a:lstStyle/>
          <a:p>
            <a:pPr eaLnBrk="1" hangingPunct="1">
              <a:defRPr/>
            </a:pPr>
            <a:endParaRPr lang="es-PE"/>
          </a:p>
        </p:txBody>
      </p:sp>
      <p:sp>
        <p:nvSpPr>
          <p:cNvPr id="49184" name="Rectangle 33"/>
          <p:cNvSpPr>
            <a:spLocks noChangeArrowheads="1"/>
          </p:cNvSpPr>
          <p:nvPr/>
        </p:nvSpPr>
        <p:spPr bwMode="auto">
          <a:xfrm>
            <a:off x="8850966" y="3356758"/>
            <a:ext cx="862079"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7296" tIns="10379" rIns="17296" bIns="10379">
            <a:spAutoFit/>
          </a:bodyPr>
          <a:lstStyle/>
          <a:p>
            <a:pPr algn="ctr" eaLnBrk="1" hangingPunct="1"/>
            <a:r>
              <a:rPr lang="es-ES_tradnl" altLang="es-PE" sz="1000" b="1"/>
              <a:t>INFORMACIÓN </a:t>
            </a:r>
          </a:p>
          <a:p>
            <a:pPr algn="ctr" eaLnBrk="1" hangingPunct="1"/>
            <a:r>
              <a:rPr lang="es-ES_tradnl" altLang="es-PE" sz="1000" b="1"/>
              <a:t>ADICIONAL</a:t>
            </a:r>
            <a:endParaRPr lang="es-ES" altLang="es-PE" sz="1000" b="1"/>
          </a:p>
        </p:txBody>
      </p:sp>
      <p:sp>
        <p:nvSpPr>
          <p:cNvPr id="49185" name="Rectangle 34"/>
          <p:cNvSpPr>
            <a:spLocks noChangeArrowheads="1"/>
          </p:cNvSpPr>
          <p:nvPr/>
        </p:nvSpPr>
        <p:spPr bwMode="auto">
          <a:xfrm>
            <a:off x="8948284" y="3822135"/>
            <a:ext cx="663307" cy="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7296" tIns="10379" rIns="17296" bIns="10379">
            <a:spAutoFit/>
          </a:bodyPr>
          <a:lstStyle/>
          <a:p>
            <a:pPr algn="ctr" eaLnBrk="1" hangingPunct="1"/>
            <a:r>
              <a:rPr lang="es-ES_tradnl" altLang="es-PE" sz="1000" b="1"/>
              <a:t>AUDIENCIA </a:t>
            </a:r>
          </a:p>
          <a:p>
            <a:pPr algn="ctr" eaLnBrk="1" hangingPunct="1"/>
            <a:r>
              <a:rPr lang="es-ES_tradnl" altLang="es-PE" sz="1000" b="1"/>
              <a:t>PÚBLICA</a:t>
            </a:r>
            <a:endParaRPr lang="es-ES" altLang="es-PE" sz="1000" b="1"/>
          </a:p>
        </p:txBody>
      </p:sp>
      <p:sp>
        <p:nvSpPr>
          <p:cNvPr id="49186" name="Line 35"/>
          <p:cNvSpPr>
            <a:spLocks noChangeShapeType="1"/>
          </p:cNvSpPr>
          <p:nvPr/>
        </p:nvSpPr>
        <p:spPr bwMode="auto">
          <a:xfrm>
            <a:off x="858010" y="2857781"/>
            <a:ext cx="95724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9187" name="Line 36"/>
          <p:cNvSpPr>
            <a:spLocks noChangeShapeType="1"/>
          </p:cNvSpPr>
          <p:nvPr/>
        </p:nvSpPr>
        <p:spPr bwMode="auto">
          <a:xfrm flipV="1">
            <a:off x="762905" y="3765012"/>
            <a:ext cx="1141255" cy="4704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9188" name="Line 38"/>
          <p:cNvSpPr>
            <a:spLocks noChangeShapeType="1"/>
          </p:cNvSpPr>
          <p:nvPr/>
        </p:nvSpPr>
        <p:spPr bwMode="auto">
          <a:xfrm>
            <a:off x="953114" y="4857051"/>
            <a:ext cx="95724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87865" tIns="43933" rIns="87865" bIns="43933"/>
          <a:lstStyle/>
          <a:p>
            <a:endParaRPr lang="es-PE"/>
          </a:p>
        </p:txBody>
      </p:sp>
      <p:sp>
        <p:nvSpPr>
          <p:cNvPr id="49189" name="Rectangle 42"/>
          <p:cNvSpPr>
            <a:spLocks noGrp="1" noChangeArrowheads="1"/>
          </p:cNvSpPr>
          <p:nvPr>
            <p:ph type="title"/>
          </p:nvPr>
        </p:nvSpPr>
        <p:spPr>
          <a:xfrm>
            <a:off x="450166" y="0"/>
            <a:ext cx="11741834" cy="1012874"/>
          </a:xfrm>
        </p:spPr>
        <p:txBody>
          <a:bodyPr>
            <a:normAutofit/>
          </a:bodyPr>
          <a:lstStyle/>
          <a:p>
            <a:pPr marL="534988" indent="-534988" algn="just">
              <a:lnSpc>
                <a:spcPct val="100000"/>
              </a:lnSpc>
              <a:buFont typeface="+mj-lt"/>
              <a:buAutoNum type="arabicPeriod" startAt="8"/>
              <a:defRPr/>
            </a:pPr>
            <a:r>
              <a:rPr lang="es-PE" sz="3000" dirty="0">
                <a:latin typeface="+mn-lt"/>
                <a:ea typeface="+mn-ea"/>
                <a:cs typeface="+mn-cs"/>
              </a:rPr>
              <a:t>Trámite del Recurso ante Tribunal</a:t>
            </a:r>
            <a:endParaRPr lang="es-ES" sz="3000" dirty="0">
              <a:latin typeface="+mn-lt"/>
              <a:ea typeface="+mn-ea"/>
              <a:cs typeface="+mn-cs"/>
            </a:endParaRPr>
          </a:p>
        </p:txBody>
      </p:sp>
      <p:sp>
        <p:nvSpPr>
          <p:cNvPr id="2" name="1 Marcador de número de diapositiva"/>
          <p:cNvSpPr>
            <a:spLocks noGrp="1"/>
          </p:cNvSpPr>
          <p:nvPr>
            <p:ph type="sldNum" sz="quarter" idx="12"/>
          </p:nvPr>
        </p:nvSpPr>
        <p:spPr/>
        <p:txBody>
          <a:bodyPr/>
          <a:lstStyle/>
          <a:p>
            <a:fld id="{2A864C4F-F769-48C8-A6FA-9877BE736759}" type="slidenum">
              <a:rPr lang="es-PE" smtClean="0"/>
              <a:pPr/>
              <a:t>101</a:t>
            </a:fld>
            <a:endParaRPr lang="es-PE"/>
          </a:p>
        </p:txBody>
      </p:sp>
      <p:cxnSp>
        <p:nvCxnSpPr>
          <p:cNvPr id="49190" name="AutoShape 45"/>
          <p:cNvCxnSpPr>
            <a:cxnSpLocks noChangeShapeType="1"/>
            <a:stCxn id="49155" idx="6"/>
            <a:endCxn id="25630" idx="1"/>
          </p:cNvCxnSpPr>
          <p:nvPr/>
        </p:nvCxnSpPr>
        <p:spPr bwMode="auto">
          <a:xfrm>
            <a:off x="2908962" y="2733457"/>
            <a:ext cx="1662263" cy="198247"/>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9191" name="AutoShape 46"/>
          <p:cNvCxnSpPr>
            <a:cxnSpLocks noChangeShapeType="1"/>
            <a:stCxn id="49154" idx="6"/>
            <a:endCxn id="25630" idx="2"/>
          </p:cNvCxnSpPr>
          <p:nvPr/>
        </p:nvCxnSpPr>
        <p:spPr bwMode="auto">
          <a:xfrm flipV="1">
            <a:off x="2813858" y="3218993"/>
            <a:ext cx="2143988" cy="58634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9192" name="AutoShape 47"/>
          <p:cNvCxnSpPr>
            <a:cxnSpLocks noChangeShapeType="1"/>
          </p:cNvCxnSpPr>
          <p:nvPr/>
        </p:nvCxnSpPr>
        <p:spPr bwMode="auto">
          <a:xfrm flipV="1">
            <a:off x="2952378" y="3213954"/>
            <a:ext cx="2143990" cy="151541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9193" name="AutoShape 50"/>
          <p:cNvCxnSpPr>
            <a:cxnSpLocks noChangeShapeType="1"/>
            <a:stCxn id="25612" idx="3"/>
            <a:endCxn id="49162" idx="1"/>
          </p:cNvCxnSpPr>
          <p:nvPr/>
        </p:nvCxnSpPr>
        <p:spPr bwMode="auto">
          <a:xfrm>
            <a:off x="6948841" y="2857781"/>
            <a:ext cx="1046151"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9194" name="AutoShape 51"/>
          <p:cNvCxnSpPr>
            <a:cxnSpLocks noChangeShapeType="1"/>
            <a:stCxn id="49162" idx="3"/>
            <a:endCxn id="49172" idx="1"/>
          </p:cNvCxnSpPr>
          <p:nvPr/>
        </p:nvCxnSpPr>
        <p:spPr bwMode="auto">
          <a:xfrm>
            <a:off x="8400220" y="2857781"/>
            <a:ext cx="1513404"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9195" name="AutoShape 52"/>
          <p:cNvCxnSpPr>
            <a:cxnSpLocks noChangeShapeType="1"/>
            <a:stCxn id="49172" idx="2"/>
            <a:endCxn id="25631" idx="0"/>
          </p:cNvCxnSpPr>
          <p:nvPr/>
        </p:nvCxnSpPr>
        <p:spPr bwMode="auto">
          <a:xfrm>
            <a:off x="10118305" y="3010666"/>
            <a:ext cx="0" cy="366253"/>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9196" name="AutoShape 53"/>
          <p:cNvCxnSpPr>
            <a:cxnSpLocks noChangeShapeType="1"/>
            <a:stCxn id="25631" idx="2"/>
            <a:endCxn id="25632" idx="0"/>
          </p:cNvCxnSpPr>
          <p:nvPr/>
        </p:nvCxnSpPr>
        <p:spPr bwMode="auto">
          <a:xfrm>
            <a:off x="10118305" y="3664209"/>
            <a:ext cx="0" cy="178086"/>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9197" name="AutoShape 54"/>
          <p:cNvCxnSpPr>
            <a:cxnSpLocks noChangeShapeType="1"/>
            <a:stCxn id="25632" idx="2"/>
            <a:endCxn id="49171" idx="0"/>
          </p:cNvCxnSpPr>
          <p:nvPr/>
        </p:nvCxnSpPr>
        <p:spPr bwMode="auto">
          <a:xfrm>
            <a:off x="10118305" y="4129584"/>
            <a:ext cx="0" cy="378014"/>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9198" name="AutoShape 55"/>
          <p:cNvCxnSpPr>
            <a:cxnSpLocks noChangeShapeType="1"/>
            <a:stCxn id="49171" idx="2"/>
            <a:endCxn id="25623" idx="0"/>
          </p:cNvCxnSpPr>
          <p:nvPr/>
        </p:nvCxnSpPr>
        <p:spPr bwMode="auto">
          <a:xfrm>
            <a:off x="10118305" y="4811689"/>
            <a:ext cx="0" cy="85683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9199" name="AutoShape 44"/>
          <p:cNvCxnSpPr>
            <a:cxnSpLocks noChangeShapeType="1"/>
            <a:stCxn id="25612" idx="1"/>
            <a:endCxn id="25630" idx="3"/>
          </p:cNvCxnSpPr>
          <p:nvPr/>
        </p:nvCxnSpPr>
        <p:spPr bwMode="auto">
          <a:xfrm rot="10800000" flipV="1">
            <a:off x="5340333" y="2857781"/>
            <a:ext cx="1203280" cy="72242"/>
          </a:xfrm>
          <a:prstGeom prst="straightConnector1">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05590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102</a:t>
            </a:fld>
            <a:endParaRPr lang="es-PE"/>
          </a:p>
        </p:txBody>
      </p:sp>
      <p:sp>
        <p:nvSpPr>
          <p:cNvPr id="3" name="2 Marcador de contenido"/>
          <p:cNvSpPr>
            <a:spLocks noGrp="1"/>
          </p:cNvSpPr>
          <p:nvPr>
            <p:ph idx="4294967295"/>
          </p:nvPr>
        </p:nvSpPr>
        <p:spPr>
          <a:xfrm>
            <a:off x="0" y="990600"/>
            <a:ext cx="10072688" cy="5367338"/>
          </a:xfrm>
        </p:spPr>
        <p:txBody>
          <a:bodyPr>
            <a:normAutofit/>
          </a:bodyPr>
          <a:lstStyle/>
          <a:p>
            <a:pPr marL="0" indent="0" algn="just">
              <a:lnSpc>
                <a:spcPct val="100000"/>
              </a:lnSpc>
              <a:buNone/>
              <a:defRPr/>
            </a:pPr>
            <a:r>
              <a:rPr lang="es-ES" sz="2400" dirty="0"/>
              <a:t>Deberá consignar:</a:t>
            </a:r>
          </a:p>
          <a:p>
            <a:pPr marL="457200" indent="-457200" algn="just">
              <a:lnSpc>
                <a:spcPct val="100000"/>
              </a:lnSpc>
              <a:defRPr/>
            </a:pPr>
            <a:r>
              <a:rPr lang="es-ES" sz="2400" dirty="0"/>
              <a:t>Antecedentes del </a:t>
            </a:r>
            <a:r>
              <a:rPr lang="es-ES" sz="2400" dirty="0" smtClean="0"/>
              <a:t>procedimiento.</a:t>
            </a:r>
            <a:endParaRPr lang="es-ES" sz="2400" dirty="0"/>
          </a:p>
          <a:p>
            <a:pPr marL="457200" indent="-457200" algn="just">
              <a:lnSpc>
                <a:spcPct val="100000"/>
              </a:lnSpc>
              <a:defRPr/>
            </a:pPr>
            <a:r>
              <a:rPr lang="es-ES" sz="2400" dirty="0"/>
              <a:t>Determinación de los puntos controvertidos definidos según los hechos alegados por el impugnante en su recurso y por los demás intervinientes en el procedimiento de impugnación al absolver </a:t>
            </a:r>
            <a:r>
              <a:rPr lang="es-ES" sz="2400" dirty="0">
                <a:solidFill>
                  <a:srgbClr val="FF0000"/>
                </a:solidFill>
              </a:rPr>
              <a:t>oportunamente</a:t>
            </a:r>
            <a:r>
              <a:rPr lang="es-ES" sz="2400" dirty="0"/>
              <a:t> el traslado del recurso de </a:t>
            </a:r>
            <a:r>
              <a:rPr lang="es-ES" sz="2400" dirty="0" smtClean="0"/>
              <a:t>apelación.</a:t>
            </a:r>
          </a:p>
          <a:p>
            <a:pPr marL="457200" indent="-457200" algn="just">
              <a:lnSpc>
                <a:spcPct val="100000"/>
              </a:lnSpc>
              <a:defRPr/>
            </a:pPr>
            <a:r>
              <a:rPr lang="es-PE" sz="2400" dirty="0"/>
              <a:t>Análisis respecto de cada uno de los puntos controvertidos </a:t>
            </a:r>
            <a:r>
              <a:rPr lang="es-PE" sz="2400" dirty="0" smtClean="0"/>
              <a:t>propuestos. </a:t>
            </a:r>
            <a:endParaRPr lang="es-PE" sz="2400" dirty="0"/>
          </a:p>
          <a:p>
            <a:pPr marL="457200" indent="-457200" algn="just">
              <a:lnSpc>
                <a:spcPct val="100000"/>
              </a:lnSpc>
              <a:defRPr/>
            </a:pPr>
            <a:r>
              <a:rPr lang="es-PE" sz="2400" dirty="0">
                <a:solidFill>
                  <a:srgbClr val="FF0000"/>
                </a:solidFill>
              </a:rPr>
              <a:t>Pronunciamiento</a:t>
            </a:r>
            <a:r>
              <a:rPr lang="es-PE" sz="2400" dirty="0"/>
              <a:t> respecto de los extremos del petitorio del recurso y de la absolución de los demás intervinientes en el procedimiento, conforme a los puntos </a:t>
            </a:r>
            <a:r>
              <a:rPr lang="es-PE" sz="2400" dirty="0" smtClean="0"/>
              <a:t>controvertidos. </a:t>
            </a:r>
            <a:endParaRPr lang="es-PE" sz="2400" dirty="0"/>
          </a:p>
          <a:p>
            <a:pPr marL="457200" indent="-457200" algn="just">
              <a:lnSpc>
                <a:spcPct val="100000"/>
              </a:lnSpc>
              <a:defRPr/>
            </a:pPr>
            <a:r>
              <a:rPr lang="es-ES" altLang="es-PE" sz="2400" dirty="0"/>
              <a:t>Se puede declarar fundado, infundado o </a:t>
            </a:r>
            <a:r>
              <a:rPr lang="es-ES" altLang="es-PE" sz="2400" dirty="0" smtClean="0"/>
              <a:t>improcedente, </a:t>
            </a:r>
            <a:r>
              <a:rPr lang="es-ES" altLang="es-PE" sz="2400" dirty="0"/>
              <a:t>o nulo </a:t>
            </a:r>
            <a:r>
              <a:rPr lang="es-ES" altLang="es-PE" sz="2400" dirty="0" smtClean="0"/>
              <a:t>el  </a:t>
            </a:r>
            <a:r>
              <a:rPr lang="es-ES" altLang="es-PE" sz="2400" dirty="0" smtClean="0">
                <a:solidFill>
                  <a:srgbClr val="FF0000"/>
                </a:solidFill>
              </a:rPr>
              <a:t>procedimiento.</a:t>
            </a:r>
            <a:endParaRPr lang="es-ES" altLang="es-PE" sz="2400" dirty="0">
              <a:solidFill>
                <a:srgbClr val="FF0000"/>
              </a:solidFill>
            </a:endParaRPr>
          </a:p>
          <a:p>
            <a:pPr marL="457200" indent="-457200" algn="just">
              <a:lnSpc>
                <a:spcPct val="100000"/>
              </a:lnSpc>
              <a:defRPr/>
            </a:pPr>
            <a:endParaRPr lang="es-ES" sz="2400" dirty="0"/>
          </a:p>
          <a:p>
            <a:pPr marL="457200" indent="-457200" algn="just">
              <a:lnSpc>
                <a:spcPct val="100000"/>
              </a:lnSpc>
              <a:buFont typeface="+mj-lt"/>
              <a:buAutoNum type="arabicPeriod"/>
            </a:pPr>
            <a:endParaRPr lang="es-PE" altLang="es-PE" sz="2400" dirty="0">
              <a:solidFill>
                <a:srgbClr val="000000"/>
              </a:solidFill>
              <a:latin typeface="Calibri" pitchFamily="34" charset="0"/>
            </a:endParaRPr>
          </a:p>
          <a:p>
            <a:pPr marL="457200" indent="-457200" algn="just">
              <a:lnSpc>
                <a:spcPct val="100000"/>
              </a:lnSpc>
              <a:buFont typeface="+mj-lt"/>
              <a:buAutoNum type="arabicPeriod"/>
            </a:pPr>
            <a:endParaRPr lang="es-PE" altLang="es-PE" sz="2400" dirty="0">
              <a:solidFill>
                <a:srgbClr val="000000"/>
              </a:solidFill>
              <a:latin typeface="Calibri" pitchFamily="34" charset="0"/>
            </a:endParaRPr>
          </a:p>
          <a:p>
            <a:pPr marL="457200" indent="-457200" algn="just">
              <a:lnSpc>
                <a:spcPct val="100000"/>
              </a:lnSpc>
              <a:buAutoNum type="arabicPeriod" startAt="2"/>
            </a:pPr>
            <a:endParaRPr lang="es-PE" sz="2400" dirty="0">
              <a:solidFill>
                <a:srgbClr val="000000"/>
              </a:solidFill>
              <a:latin typeface="Calibri" pitchFamily="34" charset="0"/>
            </a:endParaRPr>
          </a:p>
          <a:p>
            <a:pPr marL="439063" indent="-439063" algn="just">
              <a:buNone/>
            </a:pPr>
            <a:endParaRPr lang="es-PE" sz="2400" dirty="0">
              <a:solidFill>
                <a:srgbClr val="000000"/>
              </a:solidFill>
              <a:latin typeface="Calibri" pitchFamily="34" charset="0"/>
            </a:endParaRPr>
          </a:p>
          <a:p>
            <a:pPr marL="457200" indent="-457200" algn="just">
              <a:lnSpc>
                <a:spcPct val="100000"/>
              </a:lnSpc>
              <a:defRPr/>
            </a:pPr>
            <a:endParaRPr lang="es-PE" sz="2400" dirty="0"/>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9"/>
              <a:defRPr/>
            </a:pPr>
            <a:r>
              <a:rPr lang="es-PE" sz="3000" dirty="0" smtClean="0"/>
              <a:t>Resolución del Recurso </a:t>
            </a:r>
            <a:endParaRPr lang="es-PE" sz="3000" dirty="0"/>
          </a:p>
        </p:txBody>
      </p:sp>
    </p:spTree>
    <p:extLst>
      <p:ext uri="{BB962C8B-B14F-4D97-AF65-F5344CB8AC3E}">
        <p14:creationId xmlns:p14="http://schemas.microsoft.com/office/powerpoint/2010/main" val="154687765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103</a:t>
            </a:fld>
            <a:endParaRPr lang="es-PE"/>
          </a:p>
        </p:txBody>
      </p:sp>
      <p:sp>
        <p:nvSpPr>
          <p:cNvPr id="3" name="2 Marcador de contenido"/>
          <p:cNvSpPr>
            <a:spLocks noGrp="1"/>
          </p:cNvSpPr>
          <p:nvPr>
            <p:ph idx="4294967295"/>
          </p:nvPr>
        </p:nvSpPr>
        <p:spPr>
          <a:xfrm>
            <a:off x="0" y="1258888"/>
            <a:ext cx="10072688" cy="5367337"/>
          </a:xfrm>
        </p:spPr>
        <p:txBody>
          <a:bodyPr>
            <a:normAutofit/>
          </a:bodyPr>
          <a:lstStyle/>
          <a:p>
            <a:pPr marL="457200" indent="-457200" algn="just">
              <a:lnSpc>
                <a:spcPct val="100000"/>
              </a:lnSpc>
              <a:defRPr/>
            </a:pPr>
            <a:r>
              <a:rPr lang="es-PE" sz="2400" dirty="0" smtClean="0"/>
              <a:t>Si </a:t>
            </a:r>
            <a:r>
              <a:rPr lang="es-PE" sz="2400" dirty="0"/>
              <a:t>resolución no se resuelve y notifica dentro del plazo, opera la denegatoria </a:t>
            </a:r>
            <a:r>
              <a:rPr lang="es-PE" sz="2400" dirty="0" smtClean="0"/>
              <a:t>ficta e impugnante debe asumir que recurso ha sido desestimado.  </a:t>
            </a:r>
            <a:endParaRPr lang="es-PE" sz="2400" dirty="0"/>
          </a:p>
          <a:p>
            <a:pPr marL="457200" indent="-457200" algn="just">
              <a:lnSpc>
                <a:spcPct val="100000"/>
              </a:lnSpc>
              <a:defRPr/>
            </a:pPr>
            <a:r>
              <a:rPr lang="es-PE" sz="2400" dirty="0"/>
              <a:t>Resolución agota la vía administrativa y solo procede acción contencioso-administrativa,  sin suspender su </a:t>
            </a:r>
            <a:r>
              <a:rPr lang="es-PE" sz="2400" dirty="0" smtClean="0"/>
              <a:t>ejecución.</a:t>
            </a:r>
          </a:p>
          <a:p>
            <a:pPr marL="457200" indent="-457200" algn="just">
              <a:lnSpc>
                <a:spcPct val="100000"/>
              </a:lnSpc>
              <a:defRPr/>
            </a:pPr>
            <a:r>
              <a:rPr lang="es-PE" sz="2400" dirty="0" smtClean="0"/>
              <a:t>Garantía se ejecuta cuando recurso se declara infundado o improcedente o el impugnante se desista y se devuelve cuando se declara fundado en todo o en parte, se declara la nulidad  del procedimiento, opere la denegatoria ficta </a:t>
            </a:r>
            <a:r>
              <a:rPr lang="es-PE" sz="2400" dirty="0" smtClean="0">
                <a:solidFill>
                  <a:srgbClr val="FF0000"/>
                </a:solidFill>
              </a:rPr>
              <a:t>o cuando sobrevenga un impedimento para contratar con el Estado. </a:t>
            </a:r>
          </a:p>
          <a:p>
            <a:pPr marL="0" indent="0" algn="just">
              <a:lnSpc>
                <a:spcPct val="100000"/>
              </a:lnSpc>
              <a:buNone/>
              <a:defRPr/>
            </a:pPr>
            <a:endParaRPr lang="es-PE" altLang="es-PE" sz="2400" dirty="0"/>
          </a:p>
          <a:p>
            <a:pPr marL="457200" indent="-457200" algn="just">
              <a:lnSpc>
                <a:spcPct val="100000"/>
              </a:lnSpc>
              <a:defRPr/>
            </a:pPr>
            <a:endParaRPr lang="es-ES" sz="2400" dirty="0"/>
          </a:p>
          <a:p>
            <a:pPr marL="457200" indent="-457200" algn="just">
              <a:lnSpc>
                <a:spcPct val="100000"/>
              </a:lnSpc>
              <a:buFont typeface="+mj-lt"/>
              <a:buAutoNum type="arabicPeriod"/>
            </a:pPr>
            <a:endParaRPr lang="es-PE" altLang="es-PE" sz="2400" dirty="0">
              <a:solidFill>
                <a:srgbClr val="000000"/>
              </a:solidFill>
              <a:latin typeface="Calibri" pitchFamily="34" charset="0"/>
            </a:endParaRPr>
          </a:p>
          <a:p>
            <a:pPr marL="457200" indent="-457200" algn="just">
              <a:lnSpc>
                <a:spcPct val="100000"/>
              </a:lnSpc>
              <a:buFont typeface="+mj-lt"/>
              <a:buAutoNum type="arabicPeriod"/>
            </a:pPr>
            <a:endParaRPr lang="es-PE" altLang="es-PE" sz="2400" dirty="0">
              <a:solidFill>
                <a:srgbClr val="000000"/>
              </a:solidFill>
              <a:latin typeface="Calibri" pitchFamily="34" charset="0"/>
            </a:endParaRPr>
          </a:p>
          <a:p>
            <a:pPr marL="457200" indent="-457200" algn="just">
              <a:lnSpc>
                <a:spcPct val="100000"/>
              </a:lnSpc>
              <a:buAutoNum type="arabicPeriod" startAt="2"/>
            </a:pPr>
            <a:endParaRPr lang="es-PE" sz="2400" dirty="0">
              <a:solidFill>
                <a:srgbClr val="000000"/>
              </a:solidFill>
              <a:latin typeface="Calibri" pitchFamily="34" charset="0"/>
            </a:endParaRPr>
          </a:p>
          <a:p>
            <a:pPr marL="439063" indent="-439063" algn="just">
              <a:buNone/>
            </a:pPr>
            <a:endParaRPr lang="es-PE" sz="2400" dirty="0">
              <a:solidFill>
                <a:srgbClr val="000000"/>
              </a:solidFill>
              <a:latin typeface="Calibri" pitchFamily="34" charset="0"/>
            </a:endParaRPr>
          </a:p>
          <a:p>
            <a:pPr marL="457200" indent="-457200" algn="just">
              <a:lnSpc>
                <a:spcPct val="100000"/>
              </a:lnSpc>
              <a:defRPr/>
            </a:pPr>
            <a:endParaRPr lang="es-PE" sz="2400" dirty="0"/>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9"/>
              <a:defRPr/>
            </a:pPr>
            <a:r>
              <a:rPr lang="es-PE" sz="3000" dirty="0" smtClean="0"/>
              <a:t>Resolución del Recurso </a:t>
            </a:r>
            <a:endParaRPr lang="es-PE" sz="3000" dirty="0"/>
          </a:p>
        </p:txBody>
      </p:sp>
    </p:spTree>
    <p:extLst>
      <p:ext uri="{BB962C8B-B14F-4D97-AF65-F5344CB8AC3E}">
        <p14:creationId xmlns:p14="http://schemas.microsoft.com/office/powerpoint/2010/main" val="1931685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11</a:t>
            </a:fld>
            <a:endParaRPr lang="es-PE"/>
          </a:p>
        </p:txBody>
      </p:sp>
      <p:sp>
        <p:nvSpPr>
          <p:cNvPr id="7171" name="1 Título"/>
          <p:cNvSpPr>
            <a:spLocks noGrp="1"/>
          </p:cNvSpPr>
          <p:nvPr>
            <p:ph type="ctrTitle" idx="4294967295"/>
          </p:nvPr>
        </p:nvSpPr>
        <p:spPr>
          <a:xfrm>
            <a:off x="0" y="365125"/>
            <a:ext cx="12192000" cy="1295400"/>
          </a:xfrm>
        </p:spPr>
        <p:txBody>
          <a:bodyPr>
            <a:noAutofit/>
          </a:bodyPr>
          <a:lstStyle/>
          <a:p>
            <a:pPr lvl="1" algn="ctr" rtl="0">
              <a:lnSpc>
                <a:spcPct val="90000"/>
              </a:lnSpc>
              <a:spcBef>
                <a:spcPct val="0"/>
              </a:spcBef>
              <a:defRPr/>
            </a:pPr>
            <a:r>
              <a:rPr lang="es-PE" sz="4000" kern="1200" dirty="0">
                <a:solidFill>
                  <a:schemeClr val="tx1"/>
                </a:solidFill>
                <a:latin typeface="+mj-lt"/>
                <a:ea typeface="+mj-ea"/>
                <a:cs typeface="Arial" charset="0"/>
              </a:rPr>
              <a:t>Adjudicación Simplificada </a:t>
            </a:r>
            <a:r>
              <a:rPr lang="es-PE" sz="4000" kern="1200" dirty="0" smtClean="0">
                <a:solidFill>
                  <a:schemeClr val="tx1"/>
                </a:solidFill>
                <a:latin typeface="+mj-lt"/>
                <a:ea typeface="+mj-ea"/>
                <a:cs typeface="Arial" charset="0"/>
              </a:rPr>
              <a:t/>
            </a:r>
            <a:br>
              <a:rPr lang="es-PE" sz="4000" kern="1200" dirty="0" smtClean="0">
                <a:solidFill>
                  <a:schemeClr val="tx1"/>
                </a:solidFill>
                <a:latin typeface="+mj-lt"/>
                <a:ea typeface="+mj-ea"/>
                <a:cs typeface="Arial" charset="0"/>
              </a:rPr>
            </a:br>
            <a:r>
              <a:rPr lang="es-PE" sz="4000" kern="1200" dirty="0" smtClean="0">
                <a:solidFill>
                  <a:schemeClr val="tx1"/>
                </a:solidFill>
                <a:latin typeface="+mj-lt"/>
                <a:ea typeface="+mj-ea"/>
                <a:cs typeface="Arial" charset="0"/>
              </a:rPr>
              <a:t>para </a:t>
            </a:r>
            <a:r>
              <a:rPr lang="es-ES" sz="4000" kern="1200" dirty="0" smtClean="0">
                <a:solidFill>
                  <a:schemeClr val="tx1"/>
                </a:solidFill>
                <a:latin typeface="+mj-lt"/>
                <a:ea typeface="+mj-ea"/>
                <a:cs typeface="Arial" charset="0"/>
              </a:rPr>
              <a:t>Consultoría</a:t>
            </a:r>
            <a:endParaRPr lang="es-ES" sz="4000" kern="1200" dirty="0">
              <a:solidFill>
                <a:schemeClr val="tx1"/>
              </a:solidFill>
              <a:latin typeface="+mj-lt"/>
              <a:ea typeface="+mj-ea"/>
              <a:cs typeface="Arial" charset="0"/>
            </a:endParaRPr>
          </a:p>
        </p:txBody>
      </p:sp>
      <p:sp>
        <p:nvSpPr>
          <p:cNvPr id="19459" name="Rectangle 3"/>
          <p:cNvSpPr>
            <a:spLocks noGrp="1" noChangeArrowheads="1"/>
          </p:cNvSpPr>
          <p:nvPr>
            <p:ph type="subTitle" idx="4294967295"/>
          </p:nvPr>
        </p:nvSpPr>
        <p:spPr>
          <a:xfrm>
            <a:off x="0" y="1970088"/>
            <a:ext cx="3205163" cy="1031875"/>
          </a:xfrm>
          <a:solidFill>
            <a:srgbClr val="FFFF99"/>
          </a:solidFill>
          <a:ln w="22225">
            <a:solidFill>
              <a:schemeClr val="tx1"/>
            </a:solidFill>
            <a:miter lim="800000"/>
            <a:headEnd/>
            <a:tailEnd/>
          </a:ln>
        </p:spPr>
        <p:txBody>
          <a:bodyPr tIns="54000" bIns="54000" anchor="ctr"/>
          <a:lstStyle/>
          <a:p>
            <a:pPr marL="0" indent="0" algn="ctr">
              <a:spcBef>
                <a:spcPct val="50000"/>
              </a:spcBef>
              <a:buFontTx/>
              <a:buNone/>
            </a:pPr>
            <a:r>
              <a:rPr kumimoji="1" lang="es-ES_tradnl" sz="1800" b="1" dirty="0" smtClean="0">
                <a:latin typeface="Arial" pitchFamily="34" charset="0"/>
                <a:cs typeface="Arial" pitchFamily="34" charset="0"/>
              </a:rPr>
              <a:t>CONVOCATORIA Y PUBLICACION                     DE BASES</a:t>
            </a:r>
            <a:endParaRPr kumimoji="1" lang="es-ES" sz="1800" b="1" dirty="0" smtClean="0">
              <a:latin typeface="Arial" pitchFamily="34" charset="0"/>
              <a:cs typeface="Arial" pitchFamily="34" charset="0"/>
            </a:endParaRPr>
          </a:p>
        </p:txBody>
      </p:sp>
      <p:sp>
        <p:nvSpPr>
          <p:cNvPr id="19460" name="Rectangle 4"/>
          <p:cNvSpPr>
            <a:spLocks noChangeArrowheads="1"/>
          </p:cNvSpPr>
          <p:nvPr/>
        </p:nvSpPr>
        <p:spPr bwMode="auto">
          <a:xfrm>
            <a:off x="7833785" y="2092325"/>
            <a:ext cx="2889249" cy="719138"/>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OTORGAMIENTO </a:t>
            </a:r>
            <a:r>
              <a:rPr kumimoji="1" lang="es-ES_tradnl" sz="1800" dirty="0" smtClean="0">
                <a:latin typeface="Arial" panose="020B0604020202020204" pitchFamily="34" charset="0"/>
              </a:rPr>
              <a:t>               DE </a:t>
            </a:r>
            <a:r>
              <a:rPr kumimoji="1" lang="es-ES_tradnl" sz="1800" dirty="0">
                <a:latin typeface="Arial" panose="020B0604020202020204" pitchFamily="34" charset="0"/>
              </a:rPr>
              <a:t>BUENA PRO</a:t>
            </a:r>
            <a:endParaRPr kumimoji="1" lang="es-ES" sz="1800" dirty="0">
              <a:latin typeface="Arial" panose="020B0604020202020204" pitchFamily="34" charset="0"/>
            </a:endParaRPr>
          </a:p>
        </p:txBody>
      </p:sp>
      <p:sp>
        <p:nvSpPr>
          <p:cNvPr id="19461" name="Rectangle 4"/>
          <p:cNvSpPr>
            <a:spLocks noChangeArrowheads="1"/>
          </p:cNvSpPr>
          <p:nvPr/>
        </p:nvSpPr>
        <p:spPr bwMode="auto">
          <a:xfrm>
            <a:off x="7937501" y="3546476"/>
            <a:ext cx="2764367" cy="10509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smtClean="0">
                <a:latin typeface="Arial" panose="020B0604020202020204" pitchFamily="34" charset="0"/>
              </a:rPr>
              <a:t>CALIFICACION                 Y EVALUACION               DE </a:t>
            </a:r>
            <a:r>
              <a:rPr kumimoji="1" lang="es-ES_tradnl" sz="1800" dirty="0">
                <a:latin typeface="Arial" panose="020B0604020202020204" pitchFamily="34" charset="0"/>
              </a:rPr>
              <a:t>OFERTAS</a:t>
            </a:r>
            <a:endParaRPr kumimoji="1" lang="es-ES" sz="1800" dirty="0">
              <a:latin typeface="Arial" panose="020B0604020202020204" pitchFamily="34" charset="0"/>
            </a:endParaRPr>
          </a:p>
        </p:txBody>
      </p:sp>
      <p:sp>
        <p:nvSpPr>
          <p:cNvPr id="19462" name="Rectangle 6"/>
          <p:cNvSpPr>
            <a:spLocks noChangeArrowheads="1"/>
          </p:cNvSpPr>
          <p:nvPr/>
        </p:nvSpPr>
        <p:spPr bwMode="auto">
          <a:xfrm>
            <a:off x="361951" y="3668713"/>
            <a:ext cx="2940049" cy="715962"/>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REGISTRO DE PARTICIPANTES</a:t>
            </a:r>
            <a:endParaRPr kumimoji="1" lang="es-ES" sz="1800">
              <a:latin typeface="Arial" panose="020B0604020202020204" pitchFamily="34" charset="0"/>
            </a:endParaRPr>
          </a:p>
        </p:txBody>
      </p:sp>
      <p:sp>
        <p:nvSpPr>
          <p:cNvPr id="19463" name="Line 21"/>
          <p:cNvSpPr>
            <a:spLocks noChangeShapeType="1"/>
          </p:cNvSpPr>
          <p:nvPr/>
        </p:nvSpPr>
        <p:spPr bwMode="auto">
          <a:xfrm>
            <a:off x="1697567" y="4449764"/>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64" name="Rectangle 6"/>
          <p:cNvSpPr>
            <a:spLocks noChangeArrowheads="1"/>
          </p:cNvSpPr>
          <p:nvPr/>
        </p:nvSpPr>
        <p:spPr bwMode="auto">
          <a:xfrm>
            <a:off x="361951" y="5072064"/>
            <a:ext cx="3058583" cy="13811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r>
              <a:rPr kumimoji="1" lang="es-ES_tradnl" sz="1800" dirty="0">
                <a:latin typeface="Arial" panose="020B0604020202020204" pitchFamily="34" charset="0"/>
              </a:rPr>
              <a:t>CONSULTAS Y OBSERVACIONES</a:t>
            </a:r>
          </a:p>
          <a:p>
            <a:r>
              <a:rPr lang="es-PE" sz="1600" dirty="0" err="1">
                <a:latin typeface="Arial" panose="020B0604020202020204" pitchFamily="34" charset="0"/>
              </a:rPr>
              <a:t>Formul</a:t>
            </a:r>
            <a:r>
              <a:rPr lang="es-PE" sz="1600" dirty="0">
                <a:latin typeface="Arial" panose="020B0604020202020204" pitchFamily="34" charset="0"/>
              </a:rPr>
              <a:t>. </a:t>
            </a:r>
            <a:r>
              <a:rPr lang="es-PE" sz="1600" dirty="0" smtClean="0">
                <a:latin typeface="Arial" panose="020B0604020202020204" pitchFamily="34" charset="0"/>
              </a:rPr>
              <a:t>Mínimo 2 </a:t>
            </a:r>
            <a:r>
              <a:rPr lang="es-PE" sz="1600" dirty="0">
                <a:latin typeface="Arial" panose="020B0604020202020204" pitchFamily="34" charset="0"/>
              </a:rPr>
              <a:t>días h</a:t>
            </a:r>
          </a:p>
          <a:p>
            <a:r>
              <a:rPr lang="es-PE" sz="1600" dirty="0" err="1">
                <a:latin typeface="Arial" panose="020B0604020202020204" pitchFamily="34" charset="0"/>
              </a:rPr>
              <a:t>Absolu</a:t>
            </a:r>
            <a:r>
              <a:rPr lang="es-PE" sz="1600" dirty="0">
                <a:latin typeface="Arial" panose="020B0604020202020204" pitchFamily="34" charset="0"/>
              </a:rPr>
              <a:t>. </a:t>
            </a:r>
            <a:r>
              <a:rPr lang="es-PE" sz="1600" dirty="0" smtClean="0">
                <a:latin typeface="Arial" panose="020B0604020202020204" pitchFamily="34" charset="0"/>
              </a:rPr>
              <a:t>Máximo 2 </a:t>
            </a:r>
            <a:r>
              <a:rPr lang="es-PE" sz="1600" dirty="0">
                <a:latin typeface="Arial" panose="020B0604020202020204" pitchFamily="34" charset="0"/>
              </a:rPr>
              <a:t>días h</a:t>
            </a:r>
            <a:endParaRPr kumimoji="1" lang="es-ES" sz="1600" dirty="0">
              <a:latin typeface="Arial" panose="020B0604020202020204" pitchFamily="34" charset="0"/>
            </a:endParaRPr>
          </a:p>
        </p:txBody>
      </p:sp>
      <p:cxnSp>
        <p:nvCxnSpPr>
          <p:cNvPr id="19465" name="AutoShape 8"/>
          <p:cNvCxnSpPr>
            <a:cxnSpLocks noChangeShapeType="1"/>
          </p:cNvCxnSpPr>
          <p:nvPr/>
        </p:nvCxnSpPr>
        <p:spPr bwMode="auto">
          <a:xfrm>
            <a:off x="3566585" y="5875338"/>
            <a:ext cx="535516"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9466" name="Rectangle 6"/>
          <p:cNvSpPr>
            <a:spLocks noChangeArrowheads="1"/>
          </p:cNvSpPr>
          <p:nvPr/>
        </p:nvSpPr>
        <p:spPr bwMode="auto">
          <a:xfrm>
            <a:off x="4332849" y="5297488"/>
            <a:ext cx="1983545" cy="11557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 sz="1800" dirty="0">
                <a:latin typeface="Arial" panose="020B0604020202020204" pitchFamily="34" charset="0"/>
              </a:rPr>
              <a:t>INTEGRACI</a:t>
            </a:r>
            <a:r>
              <a:rPr kumimoji="1" lang="es-ES_tradnl" sz="1800" dirty="0">
                <a:latin typeface="Arial" panose="020B0604020202020204" pitchFamily="34" charset="0"/>
              </a:rPr>
              <a:t>Ó</a:t>
            </a:r>
            <a:r>
              <a:rPr kumimoji="1" lang="es-ES" sz="1800" dirty="0">
                <a:latin typeface="Arial" panose="020B0604020202020204" pitchFamily="34" charset="0"/>
              </a:rPr>
              <a:t>N </a:t>
            </a:r>
            <a:r>
              <a:rPr kumimoji="1" lang="es-ES" sz="1800" dirty="0" smtClean="0">
                <a:latin typeface="Arial" panose="020B0604020202020204" pitchFamily="34" charset="0"/>
              </a:rPr>
              <a:t>          DE </a:t>
            </a:r>
            <a:r>
              <a:rPr kumimoji="1" lang="es-ES" sz="1800" dirty="0">
                <a:latin typeface="Arial" panose="020B0604020202020204" pitchFamily="34" charset="0"/>
              </a:rPr>
              <a:t>BASES</a:t>
            </a:r>
          </a:p>
        </p:txBody>
      </p:sp>
      <p:cxnSp>
        <p:nvCxnSpPr>
          <p:cNvPr id="19467" name="AutoShape 8"/>
          <p:cNvCxnSpPr>
            <a:cxnSpLocks noChangeShapeType="1"/>
          </p:cNvCxnSpPr>
          <p:nvPr/>
        </p:nvCxnSpPr>
        <p:spPr bwMode="auto">
          <a:xfrm flipV="1">
            <a:off x="7054851" y="5894388"/>
            <a:ext cx="579967" cy="11112"/>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9468" name="Rectangle 6"/>
          <p:cNvSpPr>
            <a:spLocks noChangeArrowheads="1"/>
          </p:cNvSpPr>
          <p:nvPr/>
        </p:nvSpPr>
        <p:spPr bwMode="auto">
          <a:xfrm flipH="1">
            <a:off x="7952317" y="5360988"/>
            <a:ext cx="2732616" cy="10922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PRESENTACION DE OFERTAS</a:t>
            </a:r>
            <a:endParaRPr kumimoji="1" lang="es-ES" sz="1800">
              <a:latin typeface="Arial" panose="020B0604020202020204" pitchFamily="34" charset="0"/>
            </a:endParaRPr>
          </a:p>
        </p:txBody>
      </p:sp>
      <p:sp>
        <p:nvSpPr>
          <p:cNvPr id="19469" name="Line 21"/>
          <p:cNvSpPr>
            <a:spLocks noChangeShapeType="1"/>
          </p:cNvSpPr>
          <p:nvPr/>
        </p:nvSpPr>
        <p:spPr bwMode="auto">
          <a:xfrm>
            <a:off x="1712384" y="3101975"/>
            <a:ext cx="0"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70" name="Text Box 15"/>
          <p:cNvSpPr txBox="1">
            <a:spLocks noChangeArrowheads="1"/>
          </p:cNvSpPr>
          <p:nvPr/>
        </p:nvSpPr>
        <p:spPr bwMode="auto">
          <a:xfrm>
            <a:off x="6428935" y="5297488"/>
            <a:ext cx="1508566" cy="33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dirty="0">
                <a:latin typeface="Arial" panose="020B0604020202020204" pitchFamily="34" charset="0"/>
              </a:rPr>
              <a:t>Mín.3  días h.</a:t>
            </a:r>
          </a:p>
        </p:txBody>
      </p:sp>
      <p:sp>
        <p:nvSpPr>
          <p:cNvPr id="19471" name="Line 21"/>
          <p:cNvSpPr>
            <a:spLocks noChangeShapeType="1"/>
          </p:cNvSpPr>
          <p:nvPr/>
        </p:nvSpPr>
        <p:spPr bwMode="auto">
          <a:xfrm flipV="1">
            <a:off x="9279467" y="4770439"/>
            <a:ext cx="0" cy="3651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72" name="Line 21"/>
          <p:cNvSpPr>
            <a:spLocks noChangeShapeType="1"/>
          </p:cNvSpPr>
          <p:nvPr/>
        </p:nvSpPr>
        <p:spPr bwMode="auto">
          <a:xfrm flipV="1">
            <a:off x="9292167" y="3001964"/>
            <a:ext cx="0" cy="4032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73" name="Text Box 15"/>
          <p:cNvSpPr txBox="1">
            <a:spLocks noChangeArrowheads="1"/>
          </p:cNvSpPr>
          <p:nvPr/>
        </p:nvSpPr>
        <p:spPr bwMode="auto">
          <a:xfrm>
            <a:off x="3420534" y="5186363"/>
            <a:ext cx="1024857" cy="33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dirty="0">
                <a:latin typeface="Arial" panose="020B0604020202020204" pitchFamily="34" charset="0"/>
              </a:rPr>
              <a:t>1 </a:t>
            </a:r>
            <a:r>
              <a:rPr lang="es-ES" sz="1600" dirty="0" smtClean="0">
                <a:latin typeface="Arial" panose="020B0604020202020204" pitchFamily="34" charset="0"/>
              </a:rPr>
              <a:t>día h</a:t>
            </a:r>
            <a:r>
              <a:rPr lang="es-ES" sz="1600" dirty="0">
                <a:latin typeface="Arial" panose="020B0604020202020204" pitchFamily="34" charset="0"/>
              </a:rPr>
              <a:t>.</a:t>
            </a:r>
          </a:p>
        </p:txBody>
      </p:sp>
    </p:spTree>
    <p:extLst>
      <p:ext uri="{BB962C8B-B14F-4D97-AF65-F5344CB8AC3E}">
        <p14:creationId xmlns:p14="http://schemas.microsoft.com/office/powerpoint/2010/main" val="200043390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12</a:t>
            </a:fld>
            <a:endParaRPr lang="es-PE"/>
          </a:p>
        </p:txBody>
      </p:sp>
      <p:sp>
        <p:nvSpPr>
          <p:cNvPr id="7171" name="1 Título"/>
          <p:cNvSpPr>
            <a:spLocks noGrp="1"/>
          </p:cNvSpPr>
          <p:nvPr>
            <p:ph type="ctrTitle" idx="4294967295"/>
          </p:nvPr>
        </p:nvSpPr>
        <p:spPr>
          <a:xfrm>
            <a:off x="0" y="404813"/>
            <a:ext cx="12192000" cy="936625"/>
          </a:xfrm>
        </p:spPr>
        <p:txBody>
          <a:bodyPr>
            <a:noAutofit/>
          </a:bodyPr>
          <a:lstStyle/>
          <a:p>
            <a:pPr lvl="1" algn="ctr" rtl="0">
              <a:lnSpc>
                <a:spcPct val="90000"/>
              </a:lnSpc>
              <a:spcBef>
                <a:spcPct val="0"/>
              </a:spcBef>
              <a:defRPr/>
            </a:pPr>
            <a:r>
              <a:rPr lang="es-PE" sz="4000" kern="1200" dirty="0">
                <a:solidFill>
                  <a:schemeClr val="tx1"/>
                </a:solidFill>
                <a:latin typeface="+mj-lt"/>
                <a:ea typeface="+mj-ea"/>
                <a:cs typeface="Arial" charset="0"/>
              </a:rPr>
              <a:t>Selección Consultores Individuales</a:t>
            </a:r>
            <a:endParaRPr lang="es-ES" sz="4000" kern="1200" dirty="0">
              <a:solidFill>
                <a:schemeClr val="tx1"/>
              </a:solidFill>
              <a:latin typeface="+mj-lt"/>
              <a:ea typeface="+mj-ea"/>
              <a:cs typeface="Arial" charset="0"/>
            </a:endParaRPr>
          </a:p>
        </p:txBody>
      </p:sp>
      <p:sp>
        <p:nvSpPr>
          <p:cNvPr id="22531" name="Rectangle 3"/>
          <p:cNvSpPr>
            <a:spLocks noGrp="1" noChangeArrowheads="1"/>
          </p:cNvSpPr>
          <p:nvPr>
            <p:ph type="subTitle" idx="4294967295"/>
          </p:nvPr>
        </p:nvSpPr>
        <p:spPr>
          <a:xfrm>
            <a:off x="0" y="2035175"/>
            <a:ext cx="2846388" cy="596900"/>
          </a:xfrm>
          <a:solidFill>
            <a:srgbClr val="FFFF99"/>
          </a:solidFill>
          <a:ln w="22225">
            <a:solidFill>
              <a:schemeClr val="tx1"/>
            </a:solidFill>
            <a:miter lim="800000"/>
            <a:headEnd/>
            <a:tailEnd/>
          </a:ln>
        </p:spPr>
        <p:txBody>
          <a:bodyPr tIns="54000" bIns="54000" anchor="ctr"/>
          <a:lstStyle/>
          <a:p>
            <a:pPr marL="0" indent="0" algn="ctr">
              <a:spcBef>
                <a:spcPct val="50000"/>
              </a:spcBef>
              <a:buFontTx/>
              <a:buNone/>
            </a:pPr>
            <a:r>
              <a:rPr kumimoji="1" lang="es-ES_tradnl" sz="1800" b="1" dirty="0" smtClean="0">
                <a:latin typeface="Arial" pitchFamily="34" charset="0"/>
                <a:cs typeface="Arial" pitchFamily="34" charset="0"/>
              </a:rPr>
              <a:t>CONVOCATORIA</a:t>
            </a:r>
            <a:endParaRPr kumimoji="1" lang="es-ES" sz="1800" b="1" dirty="0" smtClean="0">
              <a:latin typeface="Arial" pitchFamily="34" charset="0"/>
              <a:cs typeface="Arial" pitchFamily="34" charset="0"/>
            </a:endParaRPr>
          </a:p>
        </p:txBody>
      </p:sp>
      <p:sp>
        <p:nvSpPr>
          <p:cNvPr id="22532" name="Rectangle 4"/>
          <p:cNvSpPr>
            <a:spLocks noChangeArrowheads="1"/>
          </p:cNvSpPr>
          <p:nvPr/>
        </p:nvSpPr>
        <p:spPr bwMode="auto">
          <a:xfrm>
            <a:off x="7535333" y="2268539"/>
            <a:ext cx="2878667" cy="1430337"/>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OTORGAMIENTO </a:t>
            </a:r>
            <a:r>
              <a:rPr kumimoji="1" lang="es-ES_tradnl" sz="1800" dirty="0" smtClean="0">
                <a:latin typeface="Arial" panose="020B0604020202020204" pitchFamily="34" charset="0"/>
              </a:rPr>
              <a:t>              DE </a:t>
            </a:r>
            <a:r>
              <a:rPr kumimoji="1" lang="es-ES_tradnl" sz="1800" dirty="0">
                <a:latin typeface="Arial" panose="020B0604020202020204" pitchFamily="34" charset="0"/>
              </a:rPr>
              <a:t>BUENA PRO</a:t>
            </a:r>
            <a:endParaRPr kumimoji="1" lang="es-ES" sz="1800" dirty="0">
              <a:latin typeface="Arial" panose="020B0604020202020204" pitchFamily="34" charset="0"/>
            </a:endParaRPr>
          </a:p>
        </p:txBody>
      </p:sp>
      <p:sp>
        <p:nvSpPr>
          <p:cNvPr id="37893" name="Rectangle 6"/>
          <p:cNvSpPr>
            <a:spLocks noChangeArrowheads="1"/>
          </p:cNvSpPr>
          <p:nvPr/>
        </p:nvSpPr>
        <p:spPr bwMode="auto">
          <a:xfrm>
            <a:off x="785284" y="3471863"/>
            <a:ext cx="2766483" cy="849312"/>
          </a:xfrm>
          <a:prstGeom prst="rect">
            <a:avLst/>
          </a:prstGeom>
          <a:solidFill>
            <a:srgbClr val="FFFF99"/>
          </a:solidFill>
          <a:ln w="22225">
            <a:solidFill>
              <a:schemeClr val="tx1"/>
            </a:solidFill>
            <a:miter lim="800000"/>
            <a:headEnd/>
            <a:tailEnd/>
          </a:ln>
        </p:spPr>
        <p:txBody>
          <a:bodyPr tIns="54000" bIns="54000" anchor="ctr"/>
          <a:lstStyle/>
          <a:p>
            <a:pPr algn="ctr">
              <a:spcBef>
                <a:spcPct val="50000"/>
              </a:spcBef>
              <a:defRPr/>
            </a:pPr>
            <a:r>
              <a:rPr kumimoji="1" lang="es-ES_tradnl" sz="1800" b="1" dirty="0">
                <a:latin typeface="Arial" pitchFamily="34" charset="0"/>
                <a:cs typeface="Arial" pitchFamily="34" charset="0"/>
              </a:rPr>
              <a:t>REGISTRO DE PARTICIPANTES</a:t>
            </a:r>
            <a:endParaRPr kumimoji="1" lang="es-ES" sz="1800" b="1" dirty="0">
              <a:latin typeface="Arial" pitchFamily="34" charset="0"/>
              <a:cs typeface="Arial" pitchFamily="34" charset="0"/>
            </a:endParaRPr>
          </a:p>
        </p:txBody>
      </p:sp>
      <p:sp>
        <p:nvSpPr>
          <p:cNvPr id="22534" name="Rectangle 6"/>
          <p:cNvSpPr>
            <a:spLocks noChangeArrowheads="1"/>
          </p:cNvSpPr>
          <p:nvPr/>
        </p:nvSpPr>
        <p:spPr bwMode="auto">
          <a:xfrm flipH="1">
            <a:off x="7535333" y="5153026"/>
            <a:ext cx="2878667" cy="1376363"/>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r>
              <a:rPr kumimoji="1" lang="es-ES" sz="1800">
                <a:latin typeface="Arial" panose="020B0604020202020204" pitchFamily="34" charset="0"/>
              </a:rPr>
              <a:t>CALIFICACION</a:t>
            </a:r>
          </a:p>
          <a:p>
            <a:pPr algn="ctr"/>
            <a:r>
              <a:rPr kumimoji="1" lang="es-ES" sz="1800">
                <a:latin typeface="Arial" panose="020B0604020202020204" pitchFamily="34" charset="0"/>
              </a:rPr>
              <a:t>Y EVALUACION</a:t>
            </a:r>
          </a:p>
        </p:txBody>
      </p:sp>
      <p:sp>
        <p:nvSpPr>
          <p:cNvPr id="22535" name="Line 21"/>
          <p:cNvSpPr>
            <a:spLocks noChangeShapeType="1"/>
          </p:cNvSpPr>
          <p:nvPr/>
        </p:nvSpPr>
        <p:spPr bwMode="auto">
          <a:xfrm>
            <a:off x="2084917" y="2786064"/>
            <a:ext cx="0" cy="5540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22536" name="Line 21"/>
          <p:cNvSpPr>
            <a:spLocks noChangeShapeType="1"/>
          </p:cNvSpPr>
          <p:nvPr/>
        </p:nvSpPr>
        <p:spPr bwMode="auto">
          <a:xfrm flipH="1" flipV="1">
            <a:off x="8974667" y="3941763"/>
            <a:ext cx="0" cy="8493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22537" name="1 Rectángulo"/>
          <p:cNvSpPr>
            <a:spLocks noChangeArrowheads="1"/>
          </p:cNvSpPr>
          <p:nvPr/>
        </p:nvSpPr>
        <p:spPr bwMode="auto">
          <a:xfrm>
            <a:off x="3725333" y="4622800"/>
            <a:ext cx="3168651"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a:latin typeface="Arial" panose="020B0604020202020204" pitchFamily="34" charset="0"/>
              </a:rPr>
              <a:t>Min. 5 días hab</a:t>
            </a:r>
          </a:p>
        </p:txBody>
      </p:sp>
      <p:sp>
        <p:nvSpPr>
          <p:cNvPr id="22538" name="Rectangle 3"/>
          <p:cNvSpPr txBox="1">
            <a:spLocks noChangeArrowheads="1"/>
          </p:cNvSpPr>
          <p:nvPr/>
        </p:nvSpPr>
        <p:spPr bwMode="auto">
          <a:xfrm>
            <a:off x="774701" y="5157788"/>
            <a:ext cx="2688167" cy="1439862"/>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 sz="1800" dirty="0">
                <a:latin typeface="Arial" panose="020B0604020202020204" pitchFamily="34" charset="0"/>
              </a:rPr>
              <a:t>RECEPCION DE EXPRESIONES  </a:t>
            </a:r>
            <a:r>
              <a:rPr kumimoji="1" lang="es-ES" sz="1800" dirty="0" smtClean="0">
                <a:latin typeface="Arial" panose="020B0604020202020204" pitchFamily="34" charset="0"/>
              </a:rPr>
              <a:t>              </a:t>
            </a:r>
            <a:r>
              <a:rPr kumimoji="1" lang="es-ES" sz="1800" dirty="0">
                <a:latin typeface="Arial" panose="020B0604020202020204" pitchFamily="34" charset="0"/>
              </a:rPr>
              <a:t>DE INTERES Y SELECCION</a:t>
            </a:r>
          </a:p>
        </p:txBody>
      </p:sp>
      <p:cxnSp>
        <p:nvCxnSpPr>
          <p:cNvPr id="22539" name="AutoShape 8"/>
          <p:cNvCxnSpPr>
            <a:cxnSpLocks noChangeShapeType="1"/>
          </p:cNvCxnSpPr>
          <p:nvPr/>
        </p:nvCxnSpPr>
        <p:spPr bwMode="auto">
          <a:xfrm>
            <a:off x="3983567" y="5821363"/>
            <a:ext cx="2785533"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2540" name="Line 21"/>
          <p:cNvSpPr>
            <a:spLocks noChangeShapeType="1"/>
          </p:cNvSpPr>
          <p:nvPr/>
        </p:nvSpPr>
        <p:spPr bwMode="auto">
          <a:xfrm>
            <a:off x="2123017" y="4456114"/>
            <a:ext cx="0" cy="5540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Tree>
    <p:extLst>
      <p:ext uri="{BB962C8B-B14F-4D97-AF65-F5344CB8AC3E}">
        <p14:creationId xmlns:p14="http://schemas.microsoft.com/office/powerpoint/2010/main" val="250470255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781113"/>
            <a:ext cx="1219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smtClean="0">
                <a:cs typeface="Times New Roman" panose="02020603050405020304" pitchFamily="18" charset="0"/>
              </a:rPr>
              <a:t>Licitación </a:t>
            </a:r>
            <a:r>
              <a:rPr lang="es-PE" altLang="es-PE" sz="5400" b="1" dirty="0">
                <a:cs typeface="Times New Roman" panose="02020603050405020304" pitchFamily="18" charset="0"/>
              </a:rPr>
              <a:t>Pública y Concurso Público</a:t>
            </a:r>
          </a:p>
          <a:p>
            <a:pPr algn="r"/>
            <a:r>
              <a:rPr lang="es-PE" altLang="es-PE" dirty="0">
                <a:solidFill>
                  <a:schemeClr val="tx1">
                    <a:lumMod val="75000"/>
                    <a:lumOff val="25000"/>
                  </a:schemeClr>
                </a:solidFill>
                <a:latin typeface="Calibri" pitchFamily="34" charset="0"/>
              </a:rPr>
              <a:t>Ley de Contrataciones del Estado (Ley 30225 ) y Reglamento (DS </a:t>
            </a:r>
            <a:r>
              <a:rPr lang="es-PE" altLang="es-PE" dirty="0" smtClean="0">
                <a:solidFill>
                  <a:schemeClr val="tx1">
                    <a:lumMod val="75000"/>
                    <a:lumOff val="25000"/>
                  </a:schemeClr>
                </a:solidFill>
                <a:latin typeface="Calibri" pitchFamily="34" charset="0"/>
              </a:rPr>
              <a:t>350-2015-EF)</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13</a:t>
            </a:fld>
            <a:endParaRPr lang="es-PE"/>
          </a:p>
        </p:txBody>
      </p:sp>
    </p:spTree>
    <p:extLst>
      <p:ext uri="{BB962C8B-B14F-4D97-AF65-F5344CB8AC3E}">
        <p14:creationId xmlns:p14="http://schemas.microsoft.com/office/powerpoint/2010/main" val="2244779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14</a:t>
            </a:fld>
            <a:endParaRPr lang="es-PE"/>
          </a:p>
        </p:txBody>
      </p:sp>
      <p:sp>
        <p:nvSpPr>
          <p:cNvPr id="3" name="2 Marcador de contenido"/>
          <p:cNvSpPr>
            <a:spLocks noGrp="1"/>
          </p:cNvSpPr>
          <p:nvPr>
            <p:ph idx="4294967295"/>
          </p:nvPr>
        </p:nvSpPr>
        <p:spPr>
          <a:xfrm>
            <a:off x="0" y="1244600"/>
            <a:ext cx="10071100" cy="5797550"/>
          </a:xfrm>
        </p:spPr>
        <p:txBody>
          <a:bodyPr>
            <a:normAutofit lnSpcReduction="10000"/>
          </a:bodyPr>
          <a:lstStyle/>
          <a:p>
            <a:pPr marL="0" lvl="1" indent="0" algn="just">
              <a:lnSpc>
                <a:spcPct val="100000"/>
              </a:lnSpc>
              <a:spcBef>
                <a:spcPts val="519"/>
              </a:spcBef>
              <a:buClr>
                <a:srgbClr val="9BBB59"/>
              </a:buClr>
              <a:buNone/>
              <a:defRPr/>
            </a:pPr>
            <a:r>
              <a:rPr lang="es-PE" sz="2800" dirty="0">
                <a:latin typeface="Calibri" pitchFamily="34" charset="0"/>
                <a:cs typeface="Arial" charset="0"/>
              </a:rPr>
              <a:t>Régimen de Notificaciones</a:t>
            </a:r>
            <a:endParaRPr lang="es-PE" sz="2800" dirty="0" smtClean="0">
              <a:latin typeface="Calibri" pitchFamily="34" charset="0"/>
            </a:endParaRPr>
          </a:p>
          <a:p>
            <a:pPr marL="342900" lvl="1" indent="-342900" algn="just">
              <a:lnSpc>
                <a:spcPct val="100000"/>
              </a:lnSpc>
              <a:spcBef>
                <a:spcPts val="519"/>
              </a:spcBef>
              <a:defRPr/>
            </a:pPr>
            <a:r>
              <a:rPr lang="es-PE" dirty="0" smtClean="0">
                <a:latin typeface="Calibri" pitchFamily="34" charset="0"/>
              </a:rPr>
              <a:t>Todos </a:t>
            </a:r>
            <a:r>
              <a:rPr lang="es-PE" dirty="0">
                <a:latin typeface="Calibri" pitchFamily="34" charset="0"/>
              </a:rPr>
              <a:t>los actos realizados a través del SEACE durante los procedimientos de selección, incluidos los realizados por el OSCE en el ejercicio de sus funciones, se entienden notificados el mismo día de su publicación</a:t>
            </a:r>
          </a:p>
          <a:p>
            <a:pPr marL="342900" lvl="1" indent="-342900" algn="just">
              <a:lnSpc>
                <a:spcPct val="100000"/>
              </a:lnSpc>
              <a:spcBef>
                <a:spcPts val="519"/>
              </a:spcBef>
              <a:defRPr/>
            </a:pPr>
            <a:r>
              <a:rPr lang="es-ES_tradnl" dirty="0">
                <a:latin typeface="Calibri" pitchFamily="34" charset="0"/>
              </a:rPr>
              <a:t>La notificación a través del SEACE prevalece sobre cualquier medio que se haya utilizado </a:t>
            </a:r>
            <a:r>
              <a:rPr lang="es-ES_tradnl" dirty="0" smtClean="0">
                <a:latin typeface="Calibri" pitchFamily="34" charset="0"/>
              </a:rPr>
              <a:t>adicionalmente</a:t>
            </a:r>
          </a:p>
          <a:p>
            <a:pPr marL="342900" lvl="1" indent="-342900" algn="just">
              <a:lnSpc>
                <a:spcPct val="100000"/>
              </a:lnSpc>
              <a:spcBef>
                <a:spcPts val="519"/>
              </a:spcBef>
              <a:defRPr/>
            </a:pPr>
            <a:endParaRPr lang="es-ES_tradnl" altLang="es-PE" dirty="0">
              <a:latin typeface="Calibri" pitchFamily="34" charset="0"/>
            </a:endParaRPr>
          </a:p>
          <a:p>
            <a:pPr marL="0" lvl="1" indent="0" algn="just">
              <a:lnSpc>
                <a:spcPct val="100000"/>
              </a:lnSpc>
              <a:spcBef>
                <a:spcPts val="519"/>
              </a:spcBef>
              <a:buClr>
                <a:srgbClr val="9BBB59"/>
              </a:buClr>
              <a:buNone/>
              <a:defRPr/>
            </a:pPr>
            <a:r>
              <a:rPr lang="es-PE" sz="2800" dirty="0">
                <a:latin typeface="Calibri" pitchFamily="34" charset="0"/>
                <a:cs typeface="Arial" charset="0"/>
              </a:rPr>
              <a:t>Postergaciones de Etapas</a:t>
            </a:r>
            <a:endParaRPr lang="es-ES" altLang="es-PE" sz="2800" dirty="0">
              <a:latin typeface="Calibri" pitchFamily="34" charset="0"/>
              <a:cs typeface="Arial" charset="0"/>
            </a:endParaRPr>
          </a:p>
          <a:p>
            <a:pPr marL="342900" lvl="1" indent="-342900" algn="just">
              <a:lnSpc>
                <a:spcPct val="100000"/>
              </a:lnSpc>
              <a:spcBef>
                <a:spcPts val="519"/>
              </a:spcBef>
              <a:defRPr/>
            </a:pPr>
            <a:r>
              <a:rPr lang="es-ES" dirty="0">
                <a:latin typeface="Calibri" pitchFamily="34" charset="0"/>
              </a:rPr>
              <a:t>Registro en el SEACE</a:t>
            </a:r>
          </a:p>
          <a:p>
            <a:pPr marL="342900" lvl="1" indent="-342900" algn="just">
              <a:lnSpc>
                <a:spcPct val="100000"/>
              </a:lnSpc>
              <a:spcBef>
                <a:spcPts val="519"/>
              </a:spcBef>
              <a:defRPr/>
            </a:pPr>
            <a:r>
              <a:rPr lang="es-ES" dirty="0">
                <a:latin typeface="Calibri" pitchFamily="34" charset="0"/>
              </a:rPr>
              <a:t>Modificación del calendario original</a:t>
            </a:r>
          </a:p>
          <a:p>
            <a:pPr marL="342900" lvl="1" indent="-342900" algn="just">
              <a:lnSpc>
                <a:spcPct val="100000"/>
              </a:lnSpc>
              <a:spcBef>
                <a:spcPts val="519"/>
              </a:spcBef>
              <a:defRPr/>
            </a:pPr>
            <a:r>
              <a:rPr lang="es-ES" dirty="0">
                <a:latin typeface="Calibri" pitchFamily="34" charset="0"/>
              </a:rPr>
              <a:t>Comunicación a través del SEACE</a:t>
            </a:r>
          </a:p>
          <a:p>
            <a:pPr marL="342900" lvl="1" indent="-342900" algn="just">
              <a:lnSpc>
                <a:spcPct val="100000"/>
              </a:lnSpc>
              <a:spcBef>
                <a:spcPts val="519"/>
              </a:spcBef>
              <a:defRPr/>
            </a:pPr>
            <a:r>
              <a:rPr lang="es-ES" dirty="0">
                <a:latin typeface="Calibri" pitchFamily="34" charset="0"/>
              </a:rPr>
              <a:t>Opcionalmente a los correos electrónicos de los participantes  </a:t>
            </a:r>
          </a:p>
          <a:p>
            <a:pPr algn="just">
              <a:lnSpc>
                <a:spcPct val="100000"/>
              </a:lnSpc>
              <a:spcBef>
                <a:spcPts val="519"/>
              </a:spcBef>
              <a:buClr>
                <a:srgbClr val="9BBB59"/>
              </a:buClr>
              <a:buFont typeface="Wingdings" panose="05000000000000000000" pitchFamily="2" charset="2"/>
              <a:buChar char="ü"/>
              <a:defRPr/>
            </a:pPr>
            <a:endParaRPr lang="es-ES" sz="2400" dirty="0">
              <a:latin typeface="Calibri" pitchFamily="34" charset="0"/>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a:pPr>
            <a:r>
              <a:rPr lang="es-PE" sz="3000" dirty="0">
                <a:latin typeface="Calibri" pitchFamily="34" charset="0"/>
                <a:cs typeface="Arial" charset="0"/>
              </a:rPr>
              <a:t>Régimen de </a:t>
            </a:r>
            <a:r>
              <a:rPr lang="es-PE" sz="3000" dirty="0" smtClean="0">
                <a:latin typeface="Calibri" pitchFamily="34" charset="0"/>
                <a:cs typeface="Arial" charset="0"/>
              </a:rPr>
              <a:t>Notificaciones y Postergaciones de Etapas</a:t>
            </a:r>
            <a:endParaRPr lang="es-PE" sz="3000" dirty="0">
              <a:latin typeface="Calibri" pitchFamily="34" charset="0"/>
            </a:endParaRPr>
          </a:p>
        </p:txBody>
      </p:sp>
    </p:spTree>
    <p:extLst>
      <p:ext uri="{BB962C8B-B14F-4D97-AF65-F5344CB8AC3E}">
        <p14:creationId xmlns:p14="http://schemas.microsoft.com/office/powerpoint/2010/main" val="149880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15</a:t>
            </a:fld>
            <a:endParaRPr lang="es-PE"/>
          </a:p>
        </p:txBody>
      </p:sp>
      <p:sp>
        <p:nvSpPr>
          <p:cNvPr id="3" name="2 Marcador de contenido"/>
          <p:cNvSpPr>
            <a:spLocks noGrp="1"/>
          </p:cNvSpPr>
          <p:nvPr>
            <p:ph idx="4294967295"/>
          </p:nvPr>
        </p:nvSpPr>
        <p:spPr>
          <a:xfrm>
            <a:off x="0" y="1117600"/>
            <a:ext cx="10071100" cy="5797550"/>
          </a:xfrm>
        </p:spPr>
        <p:txBody>
          <a:bodyPr>
            <a:normAutofit lnSpcReduction="10000"/>
          </a:bodyPr>
          <a:lstStyle/>
          <a:p>
            <a:pPr marL="342900" lvl="1" indent="-342900" algn="just">
              <a:lnSpc>
                <a:spcPct val="100000"/>
              </a:lnSpc>
              <a:spcBef>
                <a:spcPts val="519"/>
              </a:spcBef>
              <a:defRPr/>
            </a:pPr>
            <a:r>
              <a:rPr lang="es-ES" dirty="0"/>
              <a:t>Se realiza a través del </a:t>
            </a:r>
            <a:r>
              <a:rPr lang="es-ES" dirty="0" smtClean="0"/>
              <a:t>SEACE y </a:t>
            </a:r>
            <a:r>
              <a:rPr lang="es-ES" dirty="0"/>
              <a:t>se publican las </a:t>
            </a:r>
            <a:r>
              <a:rPr lang="es-ES" dirty="0" smtClean="0"/>
              <a:t>Bases. </a:t>
            </a:r>
            <a:r>
              <a:rPr lang="es-ES" dirty="0" smtClean="0">
                <a:solidFill>
                  <a:srgbClr val="FF0000"/>
                </a:solidFill>
              </a:rPr>
              <a:t>El resumen ejecutivo se publica en el caso de bienes, servicios y consultorías.</a:t>
            </a:r>
            <a:endParaRPr lang="es-ES" dirty="0">
              <a:solidFill>
                <a:srgbClr val="FF0000"/>
              </a:solidFill>
            </a:endParaRPr>
          </a:p>
          <a:p>
            <a:pPr marL="342900" lvl="1" indent="-342900" algn="just">
              <a:lnSpc>
                <a:spcPct val="100000"/>
              </a:lnSpc>
              <a:spcBef>
                <a:spcPts val="519"/>
              </a:spcBef>
              <a:defRPr/>
            </a:pPr>
            <a:r>
              <a:rPr lang="es-ES" dirty="0"/>
              <a:t>También se puede hacer uso de otros medios</a:t>
            </a:r>
            <a:endParaRPr lang="es-PE" dirty="0"/>
          </a:p>
          <a:p>
            <a:pPr marL="342900" lvl="1" indent="-342900" algn="just">
              <a:lnSpc>
                <a:spcPct val="100000"/>
              </a:lnSpc>
              <a:spcBef>
                <a:spcPts val="519"/>
              </a:spcBef>
              <a:defRPr/>
            </a:pPr>
            <a:r>
              <a:rPr lang="es-ES" dirty="0">
                <a:solidFill>
                  <a:srgbClr val="FF0000"/>
                </a:solidFill>
              </a:rPr>
              <a:t>Se debe registrar valor estimado, que se difunde luego de otorgamiento de Buena Pro  </a:t>
            </a:r>
          </a:p>
          <a:p>
            <a:pPr marL="0" indent="0">
              <a:lnSpc>
                <a:spcPct val="100000"/>
              </a:lnSpc>
              <a:spcBef>
                <a:spcPct val="40000"/>
              </a:spcBef>
              <a:buFontTx/>
              <a:buNone/>
              <a:defRPr/>
            </a:pPr>
            <a:r>
              <a:rPr lang="es-MX" sz="2400" dirty="0"/>
              <a:t>Debe incluir:</a:t>
            </a:r>
          </a:p>
          <a:p>
            <a:pPr marL="457200" indent="-457200">
              <a:lnSpc>
                <a:spcPct val="100000"/>
              </a:lnSpc>
              <a:spcBef>
                <a:spcPct val="40000"/>
              </a:spcBef>
              <a:defRPr/>
            </a:pPr>
            <a:r>
              <a:rPr lang="es-MX" sz="2400" dirty="0"/>
              <a:t>Identificación, domicilio y RUC de </a:t>
            </a:r>
            <a:r>
              <a:rPr lang="es-MX" sz="2400" dirty="0" smtClean="0"/>
              <a:t>Entidad y procedimiento </a:t>
            </a:r>
            <a:r>
              <a:rPr lang="es-MX" sz="2400" dirty="0"/>
              <a:t>de selección</a:t>
            </a:r>
          </a:p>
          <a:p>
            <a:pPr marL="457200" indent="-457200">
              <a:lnSpc>
                <a:spcPct val="100000"/>
              </a:lnSpc>
              <a:spcBef>
                <a:spcPct val="40000"/>
              </a:spcBef>
              <a:defRPr/>
            </a:pPr>
            <a:r>
              <a:rPr lang="es-MX" sz="2400" dirty="0"/>
              <a:t>Descripción básica del objeto </a:t>
            </a:r>
          </a:p>
          <a:p>
            <a:pPr marL="457200" indent="-457200">
              <a:lnSpc>
                <a:spcPct val="100000"/>
              </a:lnSpc>
              <a:spcBef>
                <a:spcPct val="40000"/>
              </a:spcBef>
              <a:defRPr/>
            </a:pPr>
            <a:r>
              <a:rPr lang="es-MX" sz="2400" dirty="0"/>
              <a:t>Valor referencial en consultoría y ejecución de obras</a:t>
            </a:r>
          </a:p>
          <a:p>
            <a:pPr marL="457200" indent="-457200">
              <a:lnSpc>
                <a:spcPct val="100000"/>
              </a:lnSpc>
              <a:spcBef>
                <a:spcPct val="40000"/>
              </a:spcBef>
              <a:defRPr/>
            </a:pPr>
            <a:r>
              <a:rPr lang="es-MX" sz="2400" dirty="0"/>
              <a:t>Costo de reproducción de </a:t>
            </a:r>
            <a:r>
              <a:rPr lang="es-MX" sz="2400" dirty="0">
                <a:solidFill>
                  <a:srgbClr val="FF0000"/>
                </a:solidFill>
              </a:rPr>
              <a:t>documentos del </a:t>
            </a:r>
            <a:r>
              <a:rPr lang="es-MX" sz="2400" dirty="0" smtClean="0">
                <a:solidFill>
                  <a:srgbClr val="FF0000"/>
                </a:solidFill>
              </a:rPr>
              <a:t>procedimiento</a:t>
            </a:r>
          </a:p>
          <a:p>
            <a:pPr marL="457200" indent="-457200">
              <a:lnSpc>
                <a:spcPct val="100000"/>
              </a:lnSpc>
              <a:spcBef>
                <a:spcPct val="40000"/>
              </a:spcBef>
              <a:defRPr/>
            </a:pPr>
            <a:r>
              <a:rPr lang="es-MX" sz="2400" dirty="0"/>
              <a:t>Calendario del </a:t>
            </a:r>
            <a:r>
              <a:rPr lang="es-MX" sz="2400" dirty="0" smtClean="0"/>
              <a:t>procedimiento</a:t>
            </a:r>
          </a:p>
          <a:p>
            <a:pPr marL="457200" indent="-457200">
              <a:lnSpc>
                <a:spcPct val="100000"/>
              </a:lnSpc>
              <a:spcBef>
                <a:spcPct val="40000"/>
              </a:spcBef>
              <a:defRPr/>
            </a:pPr>
            <a:r>
              <a:rPr lang="es-MX" sz="2400" dirty="0" smtClean="0"/>
              <a:t>Plazo </a:t>
            </a:r>
            <a:r>
              <a:rPr lang="es-MX" sz="2400" dirty="0"/>
              <a:t>para cumplimiento de prestaciones</a:t>
            </a:r>
          </a:p>
          <a:p>
            <a:pPr marL="457200" indent="-457200">
              <a:spcBef>
                <a:spcPct val="40000"/>
              </a:spcBef>
              <a:defRPr/>
            </a:pPr>
            <a:endParaRPr lang="es-MX" sz="2400" dirty="0" smtClean="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2"/>
            </a:pPr>
            <a:r>
              <a:rPr lang="es-PE" sz="3000" dirty="0" smtClean="0">
                <a:latin typeface="Calibri" pitchFamily="34" charset="0"/>
                <a:cs typeface="Arial" charset="0"/>
              </a:rPr>
              <a:t>Convocatoria</a:t>
            </a:r>
            <a:endParaRPr lang="es-PE" sz="3000" dirty="0">
              <a:latin typeface="Calibri" pitchFamily="34" charset="0"/>
            </a:endParaRPr>
          </a:p>
        </p:txBody>
      </p:sp>
    </p:spTree>
    <p:extLst>
      <p:ext uri="{BB962C8B-B14F-4D97-AF65-F5344CB8AC3E}">
        <p14:creationId xmlns:p14="http://schemas.microsoft.com/office/powerpoint/2010/main" val="8967153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16</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42900" lvl="1" indent="-342900" algn="just">
              <a:lnSpc>
                <a:spcPct val="100000"/>
              </a:lnSpc>
              <a:spcBef>
                <a:spcPts val="519"/>
              </a:spcBef>
              <a:defRPr/>
            </a:pPr>
            <a:r>
              <a:rPr lang="es-PE" altLang="es-PE" dirty="0" smtClean="0"/>
              <a:t>Obligatorio </a:t>
            </a:r>
            <a:r>
              <a:rPr lang="es-PE" altLang="es-PE" dirty="0"/>
              <a:t>para participar en </a:t>
            </a:r>
            <a:r>
              <a:rPr lang="es-MX" dirty="0"/>
              <a:t>procedimiento</a:t>
            </a:r>
            <a:r>
              <a:rPr lang="es-PE" altLang="es-PE" dirty="0"/>
              <a:t> de selección</a:t>
            </a:r>
          </a:p>
          <a:p>
            <a:pPr marL="342900" lvl="1" indent="-342900" algn="just">
              <a:lnSpc>
                <a:spcPct val="100000"/>
              </a:lnSpc>
              <a:spcBef>
                <a:spcPts val="519"/>
              </a:spcBef>
              <a:defRPr/>
            </a:pPr>
            <a:r>
              <a:rPr lang="es-PE" altLang="es-PE" dirty="0"/>
              <a:t>Para registrarse, proveedor debe contar con inscripción vigente en el RNP, conforme al objeto de contratación</a:t>
            </a:r>
          </a:p>
          <a:p>
            <a:pPr marL="342900" lvl="1" indent="-342900" algn="just">
              <a:lnSpc>
                <a:spcPct val="100000"/>
              </a:lnSpc>
              <a:spcBef>
                <a:spcPts val="519"/>
              </a:spcBef>
              <a:defRPr/>
            </a:pPr>
            <a:r>
              <a:rPr lang="es-PE" dirty="0"/>
              <a:t>Gratuito y electrónico a través del SEACE</a:t>
            </a:r>
          </a:p>
          <a:p>
            <a:pPr marL="342900" lvl="1" indent="-342900" algn="just">
              <a:lnSpc>
                <a:spcPct val="100000"/>
              </a:lnSpc>
              <a:spcBef>
                <a:spcPts val="519"/>
              </a:spcBef>
              <a:defRPr/>
            </a:pPr>
            <a:r>
              <a:rPr lang="es-PE" dirty="0"/>
              <a:t>En caso de obras participante tiene derecho a recabar expediente técnico, previo pago de costo de </a:t>
            </a:r>
            <a:r>
              <a:rPr lang="es-PE" dirty="0" smtClean="0"/>
              <a:t>reproducción</a:t>
            </a:r>
          </a:p>
          <a:p>
            <a:pPr marL="342900" lvl="1" indent="-342900" algn="just">
              <a:lnSpc>
                <a:spcPct val="100000"/>
              </a:lnSpc>
              <a:spcBef>
                <a:spcPts val="519"/>
              </a:spcBef>
              <a:defRPr/>
            </a:pPr>
            <a:r>
              <a:rPr lang="es-PE" dirty="0"/>
              <a:t>Plazo: desde el día siguiente de la convocatoria hasta antes del inicio de la presentación de ofertas</a:t>
            </a:r>
          </a:p>
          <a:p>
            <a:pPr marL="342900" lvl="1" indent="-342900" algn="just">
              <a:lnSpc>
                <a:spcPct val="100000"/>
              </a:lnSpc>
              <a:spcBef>
                <a:spcPts val="519"/>
              </a:spcBef>
              <a:defRPr/>
            </a:pPr>
            <a:r>
              <a:rPr lang="es-ES_tradnl" dirty="0"/>
              <a:t>Participante se adhiere al p</a:t>
            </a:r>
            <a:r>
              <a:rPr lang="es-MX" dirty="0"/>
              <a:t>rocedimiento </a:t>
            </a:r>
            <a:r>
              <a:rPr lang="es-ES_tradnl" dirty="0"/>
              <a:t>en el estado en que se encuentre</a:t>
            </a:r>
            <a:endParaRPr lang="es-PE" dirty="0"/>
          </a:p>
          <a:p>
            <a:pPr marL="342900" lvl="1" indent="-342900" algn="just">
              <a:lnSpc>
                <a:spcPct val="110000"/>
              </a:lnSpc>
              <a:spcBef>
                <a:spcPts val="519"/>
              </a:spcBef>
              <a:defRPr/>
            </a:pPr>
            <a:endParaRPr lang="es-PE" dirty="0"/>
          </a:p>
          <a:p>
            <a:pPr marL="457200" indent="-457200">
              <a:spcBef>
                <a:spcPct val="40000"/>
              </a:spcBef>
              <a:defRPr/>
            </a:pPr>
            <a:endParaRPr lang="es-MX" sz="2400" dirty="0" smtClean="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3"/>
            </a:pPr>
            <a:r>
              <a:rPr lang="es-PE" sz="3000" dirty="0" smtClean="0">
                <a:latin typeface="Calibri" pitchFamily="34" charset="0"/>
                <a:cs typeface="Arial" charset="0"/>
              </a:rPr>
              <a:t>Registro de Participante</a:t>
            </a:r>
            <a:endParaRPr lang="es-PE" sz="3000" dirty="0">
              <a:latin typeface="Calibri" pitchFamily="34" charset="0"/>
            </a:endParaRPr>
          </a:p>
        </p:txBody>
      </p:sp>
    </p:spTree>
    <p:extLst>
      <p:ext uri="{BB962C8B-B14F-4D97-AF65-F5344CB8AC3E}">
        <p14:creationId xmlns:p14="http://schemas.microsoft.com/office/powerpoint/2010/main" val="2971231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17</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42900" lvl="1" indent="-342900" algn="just">
              <a:lnSpc>
                <a:spcPct val="100000"/>
              </a:lnSpc>
              <a:spcBef>
                <a:spcPts val="519"/>
              </a:spcBef>
              <a:defRPr/>
            </a:pPr>
            <a:r>
              <a:rPr lang="es-ES" dirty="0"/>
              <a:t>Todo participante puede formular consultas y observaciones a las Bases</a:t>
            </a:r>
          </a:p>
          <a:p>
            <a:pPr marL="342900" lvl="1" indent="-342900" algn="just">
              <a:lnSpc>
                <a:spcPct val="100000"/>
              </a:lnSpc>
              <a:spcBef>
                <a:spcPts val="519"/>
              </a:spcBef>
              <a:defRPr/>
            </a:pPr>
            <a:r>
              <a:rPr lang="es-MX" dirty="0"/>
              <a:t>Consultas: solicitudes de aclaración </a:t>
            </a:r>
            <a:r>
              <a:rPr lang="es-MX" dirty="0">
                <a:solidFill>
                  <a:srgbClr val="FF0000"/>
                </a:solidFill>
              </a:rPr>
              <a:t>u otros pedidos </a:t>
            </a:r>
            <a:r>
              <a:rPr lang="es-MX" dirty="0"/>
              <a:t>de cualquier extremo de las Bases</a:t>
            </a:r>
            <a:endParaRPr lang="es-ES" dirty="0"/>
          </a:p>
          <a:p>
            <a:pPr marL="342900" lvl="1" indent="-342900" algn="just">
              <a:lnSpc>
                <a:spcPct val="100000"/>
              </a:lnSpc>
              <a:spcBef>
                <a:spcPts val="519"/>
              </a:spcBef>
              <a:defRPr/>
            </a:pPr>
            <a:r>
              <a:rPr lang="es-ES" dirty="0"/>
              <a:t>Observaciones: supuestas vulneraciones a la normativa de contrataciones u otra normativa que tenga relación con el objeto de contratación </a:t>
            </a:r>
            <a:endParaRPr lang="es-ES_tradnl" dirty="0"/>
          </a:p>
          <a:p>
            <a:pPr marL="342900" lvl="1" indent="-342900" algn="just">
              <a:lnSpc>
                <a:spcPct val="100000"/>
              </a:lnSpc>
              <a:spcBef>
                <a:spcPts val="519"/>
              </a:spcBef>
              <a:defRPr/>
            </a:pPr>
            <a:r>
              <a:rPr lang="es-ES_tradnl" dirty="0"/>
              <a:t>Se absuelven de manera motivada mediante un Pliego Absolutorio que se elabora </a:t>
            </a:r>
            <a:r>
              <a:rPr lang="es-ES_tradnl" dirty="0">
                <a:solidFill>
                  <a:srgbClr val="FF0000"/>
                </a:solidFill>
              </a:rPr>
              <a:t>conforme a Directiva del OSCE </a:t>
            </a:r>
          </a:p>
          <a:p>
            <a:pPr marL="342900" lvl="1" indent="-342900" algn="just">
              <a:lnSpc>
                <a:spcPct val="100000"/>
              </a:lnSpc>
              <a:spcBef>
                <a:spcPts val="519"/>
              </a:spcBef>
              <a:defRPr/>
            </a:pPr>
            <a:r>
              <a:rPr lang="es-ES_tradnl" dirty="0"/>
              <a:t>Se debe indicar si </a:t>
            </a:r>
            <a:r>
              <a:rPr lang="es-ES_tradnl" dirty="0" smtClean="0"/>
              <a:t>observación </a:t>
            </a:r>
            <a:r>
              <a:rPr lang="es-ES_tradnl" dirty="0"/>
              <a:t>se acoge totalmente, parcialmente o no se acoge</a:t>
            </a:r>
          </a:p>
          <a:p>
            <a:pPr marL="342900" lvl="1" indent="-342900" algn="just">
              <a:lnSpc>
                <a:spcPct val="100000"/>
              </a:lnSpc>
              <a:spcBef>
                <a:spcPts val="519"/>
              </a:spcBef>
              <a:defRPr/>
            </a:pPr>
            <a:r>
              <a:rPr lang="es-ES_tradnl" dirty="0"/>
              <a:t>Pliego se notifica a través del SEACE</a:t>
            </a:r>
          </a:p>
          <a:p>
            <a:pPr marL="342900" lvl="1" indent="-342900" algn="just">
              <a:lnSpc>
                <a:spcPct val="110000"/>
              </a:lnSpc>
              <a:spcBef>
                <a:spcPts val="519"/>
              </a:spcBef>
              <a:defRPr/>
            </a:pPr>
            <a:endParaRPr lang="es-PE" dirty="0"/>
          </a:p>
          <a:p>
            <a:pPr marL="457200" indent="-457200">
              <a:spcBef>
                <a:spcPct val="40000"/>
              </a:spcBef>
              <a:defRPr/>
            </a:pPr>
            <a:endParaRPr lang="es-MX" sz="2400" dirty="0" smtClean="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4"/>
            </a:pPr>
            <a:r>
              <a:rPr lang="es-PE" sz="3000" dirty="0" smtClean="0">
                <a:latin typeface="Calibri" pitchFamily="34" charset="0"/>
                <a:cs typeface="Arial" charset="0"/>
              </a:rPr>
              <a:t>Consultas y Observaciones</a:t>
            </a:r>
            <a:endParaRPr lang="es-PE" sz="3000" dirty="0">
              <a:latin typeface="Calibri" pitchFamily="34" charset="0"/>
            </a:endParaRPr>
          </a:p>
        </p:txBody>
      </p:sp>
    </p:spTree>
    <p:extLst>
      <p:ext uri="{BB962C8B-B14F-4D97-AF65-F5344CB8AC3E}">
        <p14:creationId xmlns:p14="http://schemas.microsoft.com/office/powerpoint/2010/main" val="2439391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18</a:t>
            </a:fld>
            <a:endParaRPr lang="es-PE"/>
          </a:p>
        </p:txBody>
      </p:sp>
      <p:sp>
        <p:nvSpPr>
          <p:cNvPr id="3" name="2 Marcador de contenido"/>
          <p:cNvSpPr>
            <a:spLocks noGrp="1"/>
          </p:cNvSpPr>
          <p:nvPr>
            <p:ph idx="4294967295"/>
          </p:nvPr>
        </p:nvSpPr>
        <p:spPr>
          <a:xfrm>
            <a:off x="0" y="1244600"/>
            <a:ext cx="10071100" cy="5797550"/>
          </a:xfrm>
        </p:spPr>
        <p:txBody>
          <a:bodyPr>
            <a:normAutofit lnSpcReduction="10000"/>
          </a:bodyPr>
          <a:lstStyle/>
          <a:p>
            <a:pPr marL="342900" lvl="1" indent="-342900" algn="just">
              <a:lnSpc>
                <a:spcPct val="100000"/>
              </a:lnSpc>
              <a:spcBef>
                <a:spcPts val="519"/>
              </a:spcBef>
              <a:defRPr/>
            </a:pPr>
            <a:r>
              <a:rPr lang="es-ES" dirty="0"/>
              <a:t>Todo participante puede formular consultas y observaciones a las Bases</a:t>
            </a:r>
          </a:p>
          <a:p>
            <a:pPr marL="342900" lvl="1" indent="-342900" algn="just">
              <a:lnSpc>
                <a:spcPct val="100000"/>
              </a:lnSpc>
              <a:spcBef>
                <a:spcPts val="519"/>
              </a:spcBef>
              <a:defRPr/>
            </a:pPr>
            <a:r>
              <a:rPr lang="es-ES_tradnl" dirty="0"/>
              <a:t>Presentación de solicitud: máximo a los 3 días hábiles de notificado el Pliego en el SEACE, </a:t>
            </a:r>
            <a:r>
              <a:rPr lang="es-ES_tradnl" dirty="0">
                <a:solidFill>
                  <a:srgbClr val="FF0000"/>
                </a:solidFill>
              </a:rPr>
              <a:t>conforme a </a:t>
            </a:r>
            <a:r>
              <a:rPr lang="es-ES_tradnl" dirty="0" smtClean="0">
                <a:solidFill>
                  <a:srgbClr val="FF0000"/>
                </a:solidFill>
              </a:rPr>
              <a:t>Directiva N° 009-2016-OSCE/CD</a:t>
            </a:r>
            <a:endParaRPr lang="es-ES_tradnl" dirty="0">
              <a:solidFill>
                <a:srgbClr val="FF0000"/>
              </a:solidFill>
            </a:endParaRPr>
          </a:p>
          <a:p>
            <a:pPr marL="342900" lvl="1" indent="-342900" algn="just">
              <a:lnSpc>
                <a:spcPct val="100000"/>
              </a:lnSpc>
              <a:spcBef>
                <a:spcPts val="519"/>
              </a:spcBef>
              <a:defRPr/>
            </a:pPr>
            <a:r>
              <a:rPr lang="es-ES" dirty="0"/>
              <a:t>No puede solicitarse en Adjudicación Simplificada</a:t>
            </a:r>
          </a:p>
          <a:p>
            <a:pPr marL="342900" lvl="1" indent="-342900" algn="just">
              <a:lnSpc>
                <a:spcPct val="100000"/>
              </a:lnSpc>
              <a:spcBef>
                <a:spcPts val="519"/>
              </a:spcBef>
              <a:defRPr/>
            </a:pPr>
            <a:r>
              <a:rPr lang="es-ES" dirty="0"/>
              <a:t>Pronunciamiento del OSCE debe estar motivado e incluye revisión de oficio sobre cualquier aspecto de las Bases</a:t>
            </a:r>
          </a:p>
          <a:p>
            <a:pPr marL="342900" lvl="1" indent="-342900" algn="just">
              <a:lnSpc>
                <a:spcPct val="100000"/>
              </a:lnSpc>
              <a:spcBef>
                <a:spcPts val="519"/>
              </a:spcBef>
              <a:defRPr/>
            </a:pPr>
            <a:r>
              <a:rPr lang="es-ES_tradnl" dirty="0"/>
              <a:t>Debe ser notificado a través del SEACE</a:t>
            </a:r>
          </a:p>
          <a:p>
            <a:pPr marL="342900" lvl="1" indent="-342900" algn="just">
              <a:lnSpc>
                <a:spcPct val="100000"/>
              </a:lnSpc>
              <a:spcBef>
                <a:spcPts val="519"/>
              </a:spcBef>
              <a:defRPr/>
            </a:pPr>
            <a:r>
              <a:rPr lang="es-ES_tradnl" dirty="0"/>
              <a:t>Plazo: </a:t>
            </a:r>
            <a:r>
              <a:rPr lang="es-ES" dirty="0"/>
              <a:t>10 días hábiles (</a:t>
            </a:r>
            <a:r>
              <a:rPr lang="es-ES" dirty="0" err="1"/>
              <a:t>improrrogrables</a:t>
            </a:r>
            <a:r>
              <a:rPr lang="es-ES" dirty="0"/>
              <a:t>) desde el día siguiente de la recepción del expediente completo por el OSCE</a:t>
            </a:r>
            <a:endParaRPr lang="es-ES_tradnl" dirty="0"/>
          </a:p>
          <a:p>
            <a:pPr marL="342900" lvl="1" indent="-342900" algn="just">
              <a:lnSpc>
                <a:spcPct val="100000"/>
              </a:lnSpc>
              <a:spcBef>
                <a:spcPts val="519"/>
              </a:spcBef>
              <a:defRPr/>
            </a:pPr>
            <a:r>
              <a:rPr lang="es-ES" dirty="0"/>
              <a:t>No cabe interposición de recurso administrativo alguno, siendo de obligatorio cumplimiento para Entidad y participantes</a:t>
            </a:r>
          </a:p>
          <a:p>
            <a:pPr marL="342900" lvl="1" indent="-342900" algn="just">
              <a:lnSpc>
                <a:spcPct val="110000"/>
              </a:lnSpc>
              <a:spcBef>
                <a:spcPts val="519"/>
              </a:spcBef>
              <a:defRPr/>
            </a:pPr>
            <a:endParaRPr lang="es-PE" dirty="0"/>
          </a:p>
          <a:p>
            <a:pPr marL="457200" indent="-457200">
              <a:spcBef>
                <a:spcPct val="40000"/>
              </a:spcBef>
              <a:defRPr/>
            </a:pPr>
            <a:endParaRPr lang="es-MX" sz="2400" dirty="0" smtClean="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5"/>
            </a:pPr>
            <a:r>
              <a:rPr lang="es-PE" sz="3000" dirty="0">
                <a:latin typeface="Calibri" pitchFamily="34" charset="0"/>
                <a:cs typeface="Arial" charset="0"/>
              </a:rPr>
              <a:t>Elevación de Cuestionamientos </a:t>
            </a:r>
            <a:r>
              <a:rPr lang="es-PE" sz="3000" dirty="0" smtClean="0">
                <a:latin typeface="Calibri" pitchFamily="34" charset="0"/>
                <a:cs typeface="Arial" charset="0"/>
              </a:rPr>
              <a:t>al </a:t>
            </a:r>
            <a:r>
              <a:rPr lang="es-PE" sz="3000" dirty="0">
                <a:latin typeface="Calibri" pitchFamily="34" charset="0"/>
                <a:cs typeface="Arial" charset="0"/>
              </a:rPr>
              <a:t>Pliego </a:t>
            </a:r>
            <a:r>
              <a:rPr lang="es-PE" sz="3000" dirty="0" smtClean="0">
                <a:latin typeface="Calibri" pitchFamily="34" charset="0"/>
                <a:cs typeface="Arial" charset="0"/>
              </a:rPr>
              <a:t>Absolutorio</a:t>
            </a:r>
            <a:endParaRPr lang="es-PE" sz="3000" dirty="0">
              <a:latin typeface="Calibri" pitchFamily="34" charset="0"/>
            </a:endParaRPr>
          </a:p>
        </p:txBody>
      </p:sp>
    </p:spTree>
    <p:extLst>
      <p:ext uri="{BB962C8B-B14F-4D97-AF65-F5344CB8AC3E}">
        <p14:creationId xmlns:p14="http://schemas.microsoft.com/office/powerpoint/2010/main" val="34958766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19</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42900" lvl="1" indent="-342900" algn="just">
              <a:lnSpc>
                <a:spcPct val="100000"/>
              </a:lnSpc>
              <a:spcBef>
                <a:spcPts val="519"/>
              </a:spcBef>
              <a:defRPr/>
            </a:pPr>
            <a:r>
              <a:rPr lang="es-ES" dirty="0"/>
              <a:t>Todo participante puede formular consultas y observaciones a las Bases</a:t>
            </a:r>
          </a:p>
          <a:p>
            <a:pPr marL="342900" lvl="1" indent="-342900" algn="just">
              <a:lnSpc>
                <a:spcPct val="100000"/>
              </a:lnSpc>
              <a:spcBef>
                <a:spcPts val="519"/>
              </a:spcBef>
              <a:defRPr/>
            </a:pPr>
            <a:r>
              <a:rPr lang="es-ES_tradnl" dirty="0"/>
              <a:t>Se produce una vez acogidas o resueltas, todas las consultas y/u observaciones, y con el Pronunciamiento del OSCE, o si éstas no se han presentado dentro del plazo fijado</a:t>
            </a:r>
          </a:p>
          <a:p>
            <a:pPr marL="342900" lvl="1" indent="-342900" algn="just">
              <a:lnSpc>
                <a:spcPct val="100000"/>
              </a:lnSpc>
              <a:spcBef>
                <a:spcPts val="519"/>
              </a:spcBef>
              <a:defRPr/>
            </a:pPr>
            <a:r>
              <a:rPr lang="es-ES_tradnl" dirty="0" smtClean="0"/>
              <a:t>Bases </a:t>
            </a:r>
            <a:r>
              <a:rPr lang="es-ES_tradnl" dirty="0"/>
              <a:t>Integradas deben incorporar las modificaciones que se hayan producido como consecuencia de las consultas, observaciones, la implementación del Pronunciamiento del OSCE, así como las modificaciones requeridas por OSCE en acciones de supervisión  </a:t>
            </a:r>
          </a:p>
          <a:p>
            <a:pPr marL="342900" lvl="1" indent="-342900" algn="just">
              <a:lnSpc>
                <a:spcPct val="110000"/>
              </a:lnSpc>
              <a:spcBef>
                <a:spcPts val="519"/>
              </a:spcBef>
              <a:defRPr/>
            </a:pPr>
            <a:endParaRPr lang="es-PE" dirty="0" smtClean="0"/>
          </a:p>
          <a:p>
            <a:pPr marL="457200" indent="-457200">
              <a:spcBef>
                <a:spcPct val="40000"/>
              </a:spcBef>
              <a:defRPr/>
            </a:pPr>
            <a:endParaRPr lang="es-MX" sz="2400" dirty="0" smtClean="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6"/>
            </a:pPr>
            <a:r>
              <a:rPr lang="es-PE" sz="3000" dirty="0" smtClean="0">
                <a:latin typeface="Calibri" pitchFamily="34" charset="0"/>
                <a:cs typeface="Arial" charset="0"/>
              </a:rPr>
              <a:t>Integración de Bases</a:t>
            </a:r>
            <a:endParaRPr lang="es-PE" sz="3000" dirty="0">
              <a:latin typeface="Calibri" pitchFamily="34" charset="0"/>
            </a:endParaRPr>
          </a:p>
        </p:txBody>
      </p:sp>
    </p:spTree>
    <p:extLst>
      <p:ext uri="{BB962C8B-B14F-4D97-AF65-F5344CB8AC3E}">
        <p14:creationId xmlns:p14="http://schemas.microsoft.com/office/powerpoint/2010/main" val="1195237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a:t>
            </a:fld>
            <a:endParaRPr lang="es-PE"/>
          </a:p>
        </p:txBody>
      </p:sp>
      <p:sp>
        <p:nvSpPr>
          <p:cNvPr id="3" name="2 Marcador de contenido"/>
          <p:cNvSpPr>
            <a:spLocks noGrp="1"/>
          </p:cNvSpPr>
          <p:nvPr>
            <p:ph idx="4294967295"/>
          </p:nvPr>
        </p:nvSpPr>
        <p:spPr>
          <a:xfrm>
            <a:off x="2247900" y="1287463"/>
            <a:ext cx="9944100" cy="5797550"/>
          </a:xfrm>
        </p:spPr>
        <p:txBody>
          <a:bodyPr>
            <a:normAutofit/>
          </a:bodyPr>
          <a:lstStyle/>
          <a:p>
            <a:pPr marL="0" lvl="1" indent="0" algn="just">
              <a:lnSpc>
                <a:spcPct val="100000"/>
              </a:lnSpc>
              <a:spcBef>
                <a:spcPts val="519"/>
              </a:spcBef>
              <a:buNone/>
              <a:defRPr/>
            </a:pPr>
            <a:r>
              <a:rPr lang="es-MX" altLang="es-PE" sz="2800" dirty="0">
                <a:latin typeface="Calibri" pitchFamily="34" charset="0"/>
              </a:rPr>
              <a:t>Procedimientos de Selección:</a:t>
            </a:r>
          </a:p>
          <a:p>
            <a:pPr marL="685800" lvl="2" algn="just">
              <a:lnSpc>
                <a:spcPct val="100000"/>
              </a:lnSpc>
              <a:spcBef>
                <a:spcPts val="519"/>
              </a:spcBef>
              <a:defRPr/>
            </a:pPr>
            <a:r>
              <a:rPr lang="es-MX" altLang="es-PE" sz="2400" dirty="0">
                <a:latin typeface="Calibri" pitchFamily="34" charset="0"/>
              </a:rPr>
              <a:t>Licitación Pública</a:t>
            </a:r>
          </a:p>
          <a:p>
            <a:pPr marL="685800" lvl="2" algn="just">
              <a:lnSpc>
                <a:spcPct val="100000"/>
              </a:lnSpc>
              <a:spcBef>
                <a:spcPts val="519"/>
              </a:spcBef>
              <a:defRPr/>
            </a:pPr>
            <a:r>
              <a:rPr lang="es-MX" altLang="es-PE" sz="2400" dirty="0">
                <a:latin typeface="Calibri" pitchFamily="34" charset="0"/>
              </a:rPr>
              <a:t>Concurso Público</a:t>
            </a:r>
          </a:p>
          <a:p>
            <a:pPr marL="685800" lvl="2" algn="just">
              <a:lnSpc>
                <a:spcPct val="100000"/>
              </a:lnSpc>
              <a:spcBef>
                <a:spcPts val="519"/>
              </a:spcBef>
              <a:defRPr/>
            </a:pPr>
            <a:r>
              <a:rPr lang="es-MX" altLang="es-PE" sz="2400" dirty="0">
                <a:solidFill>
                  <a:srgbClr val="FF0000"/>
                </a:solidFill>
                <a:latin typeface="Calibri" pitchFamily="34" charset="0"/>
              </a:rPr>
              <a:t>Adjudicación Simplificada</a:t>
            </a:r>
          </a:p>
          <a:p>
            <a:pPr marL="685800" lvl="2" algn="just">
              <a:lnSpc>
                <a:spcPct val="100000"/>
              </a:lnSpc>
              <a:spcBef>
                <a:spcPts val="519"/>
              </a:spcBef>
              <a:defRPr/>
            </a:pPr>
            <a:r>
              <a:rPr lang="es-MX" altLang="es-PE" sz="2400" dirty="0">
                <a:solidFill>
                  <a:srgbClr val="FF0000"/>
                </a:solidFill>
                <a:latin typeface="Calibri" pitchFamily="34" charset="0"/>
              </a:rPr>
              <a:t>Selección de Consultores individuales</a:t>
            </a:r>
          </a:p>
          <a:p>
            <a:pPr marL="685800" lvl="2" algn="just">
              <a:lnSpc>
                <a:spcPct val="100000"/>
              </a:lnSpc>
              <a:spcBef>
                <a:spcPts val="519"/>
              </a:spcBef>
              <a:defRPr/>
            </a:pPr>
            <a:r>
              <a:rPr lang="es-MX" altLang="es-PE" sz="2400" dirty="0">
                <a:solidFill>
                  <a:srgbClr val="FF0000"/>
                </a:solidFill>
                <a:latin typeface="Calibri" pitchFamily="34" charset="0"/>
              </a:rPr>
              <a:t>Comparación de Precios </a:t>
            </a:r>
          </a:p>
          <a:p>
            <a:pPr marL="685800" lvl="2" algn="just">
              <a:lnSpc>
                <a:spcPct val="100000"/>
              </a:lnSpc>
              <a:spcBef>
                <a:spcPts val="519"/>
              </a:spcBef>
              <a:defRPr/>
            </a:pPr>
            <a:r>
              <a:rPr lang="es-MX" altLang="es-PE" sz="2400" dirty="0">
                <a:latin typeface="Calibri" pitchFamily="34" charset="0"/>
              </a:rPr>
              <a:t>Subasta Inversa Electrónica</a:t>
            </a:r>
          </a:p>
          <a:p>
            <a:pPr marL="685800" lvl="2" algn="just">
              <a:lnSpc>
                <a:spcPct val="100000"/>
              </a:lnSpc>
              <a:spcBef>
                <a:spcPts val="519"/>
              </a:spcBef>
              <a:defRPr/>
            </a:pPr>
            <a:r>
              <a:rPr lang="es-MX" altLang="es-PE" sz="2400" dirty="0">
                <a:solidFill>
                  <a:srgbClr val="FF0000"/>
                </a:solidFill>
                <a:latin typeface="Calibri" pitchFamily="34" charset="0"/>
              </a:rPr>
              <a:t>Contratación Directa</a:t>
            </a:r>
          </a:p>
          <a:p>
            <a:pPr marL="0" lvl="1" indent="0" algn="just">
              <a:lnSpc>
                <a:spcPct val="100000"/>
              </a:lnSpc>
              <a:spcBef>
                <a:spcPts val="519"/>
              </a:spcBef>
              <a:buNone/>
              <a:defRPr/>
            </a:pPr>
            <a:endParaRPr lang="es-MX" altLang="es-PE" sz="2800" dirty="0" smtClean="0">
              <a:latin typeface="Calibri" pitchFamily="34" charset="0"/>
            </a:endParaRPr>
          </a:p>
          <a:p>
            <a:pPr marL="0" lvl="1" indent="0" algn="just">
              <a:lnSpc>
                <a:spcPct val="100000"/>
              </a:lnSpc>
              <a:spcBef>
                <a:spcPts val="519"/>
              </a:spcBef>
              <a:buNone/>
              <a:defRPr/>
            </a:pPr>
            <a:r>
              <a:rPr lang="es-MX" altLang="es-PE" sz="2800" dirty="0" smtClean="0">
                <a:latin typeface="Calibri" pitchFamily="34" charset="0"/>
              </a:rPr>
              <a:t>Métodos </a:t>
            </a:r>
            <a:r>
              <a:rPr lang="es-MX" altLang="es-PE" sz="2800" dirty="0">
                <a:latin typeface="Calibri" pitchFamily="34" charset="0"/>
              </a:rPr>
              <a:t>Especiales de Contratación:  </a:t>
            </a:r>
          </a:p>
          <a:p>
            <a:pPr marL="685800" lvl="2" algn="just">
              <a:lnSpc>
                <a:spcPct val="100000"/>
              </a:lnSpc>
              <a:spcBef>
                <a:spcPts val="519"/>
              </a:spcBef>
              <a:defRPr/>
            </a:pPr>
            <a:r>
              <a:rPr lang="es-MX" altLang="es-PE" sz="2400" dirty="0">
                <a:latin typeface="Calibri" pitchFamily="34" charset="0"/>
              </a:rPr>
              <a:t>Catálogos Electrónicos de Acuerdo Marco</a:t>
            </a:r>
          </a:p>
          <a:p>
            <a:pPr algn="just">
              <a:lnSpc>
                <a:spcPct val="100000"/>
              </a:lnSpc>
              <a:spcBef>
                <a:spcPts val="519"/>
              </a:spcBef>
              <a:buClr>
                <a:srgbClr val="9BBB59"/>
              </a:buClr>
              <a:buFont typeface="Wingdings" panose="05000000000000000000" pitchFamily="2" charset="2"/>
              <a:buChar char="ü"/>
              <a:defRPr/>
            </a:pPr>
            <a:endParaRPr lang="es-ES" sz="2400" dirty="0">
              <a:latin typeface="Calibri" pitchFamily="34" charset="0"/>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396490" y="582929"/>
            <a:ext cx="10546666" cy="553998"/>
          </a:xfrm>
          <a:prstGeom prst="rect">
            <a:avLst/>
          </a:prstGeom>
          <a:noFill/>
        </p:spPr>
        <p:txBody>
          <a:bodyPr wrap="square" rtlCol="0">
            <a:spAutoFit/>
          </a:bodyPr>
          <a:lstStyle/>
          <a:p>
            <a:pPr marL="514350" indent="-514350"/>
            <a:r>
              <a:rPr lang="es-PE" sz="3000" dirty="0" smtClean="0">
                <a:latin typeface="Calibri" pitchFamily="34" charset="0"/>
                <a:cs typeface="Arial" charset="0"/>
              </a:rPr>
              <a:t>1. Métodos de Contratación</a:t>
            </a:r>
            <a:endParaRPr lang="es-PE" sz="3000" dirty="0">
              <a:latin typeface="Calibri" pitchFamily="34" charset="0"/>
            </a:endParaRPr>
          </a:p>
        </p:txBody>
      </p:sp>
    </p:spTree>
    <p:extLst>
      <p:ext uri="{BB962C8B-B14F-4D97-AF65-F5344CB8AC3E}">
        <p14:creationId xmlns:p14="http://schemas.microsoft.com/office/powerpoint/2010/main" val="2741253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20</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42900" lvl="1" indent="-342900" algn="just">
              <a:lnSpc>
                <a:spcPct val="100000"/>
              </a:lnSpc>
              <a:spcBef>
                <a:spcPts val="519"/>
              </a:spcBef>
              <a:defRPr/>
            </a:pPr>
            <a:r>
              <a:rPr lang="es-ES_tradnl" dirty="0"/>
              <a:t>Reglas definitivas del Procedimiento y no pueden ser cuestionadas en ninguna otra vía ni modificadas por ninguna autoridad administrativa</a:t>
            </a:r>
          </a:p>
          <a:p>
            <a:pPr marL="342900" lvl="1" indent="-342900" algn="just">
              <a:lnSpc>
                <a:spcPct val="100000"/>
              </a:lnSpc>
              <a:spcBef>
                <a:spcPts val="519"/>
              </a:spcBef>
              <a:defRPr/>
            </a:pPr>
            <a:r>
              <a:rPr lang="es-ES_tradnl" dirty="0"/>
              <a:t>Tribunal puede declarar nulidad del Procedimiento por deficiencias en Bases</a:t>
            </a:r>
          </a:p>
          <a:p>
            <a:pPr marL="342900" lvl="1" indent="-342900" algn="just">
              <a:lnSpc>
                <a:spcPct val="100000"/>
              </a:lnSpc>
              <a:spcBef>
                <a:spcPts val="519"/>
              </a:spcBef>
              <a:defRPr/>
            </a:pPr>
            <a:r>
              <a:rPr lang="es-ES_tradnl" dirty="0" smtClean="0"/>
              <a:t>Bases </a:t>
            </a:r>
            <a:r>
              <a:rPr lang="es-ES_tradnl" dirty="0"/>
              <a:t>Integradas deben se publicadas en el SEACE en la fecha prevista en el calendario del procedimiento</a:t>
            </a:r>
          </a:p>
          <a:p>
            <a:pPr marL="342900" lvl="1" indent="-342900" algn="just">
              <a:lnSpc>
                <a:spcPct val="100000"/>
              </a:lnSpc>
              <a:spcBef>
                <a:spcPts val="519"/>
              </a:spcBef>
              <a:defRPr/>
            </a:pPr>
            <a:r>
              <a:rPr lang="es-PE" dirty="0" smtClean="0"/>
              <a:t>De no publicarse las Bases</a:t>
            </a:r>
            <a:r>
              <a:rPr lang="es-PE" dirty="0"/>
              <a:t>, el Comité de Selección no puede continuar con el procedimiento de selección, bajo sanción de nulidad de todo lo actuado posteriormente y sin perjuicio de las responsabilidades a que hubiere lugar</a:t>
            </a:r>
          </a:p>
          <a:p>
            <a:pPr marL="342900" lvl="1" indent="-342900" algn="just">
              <a:lnSpc>
                <a:spcPct val="110000"/>
              </a:lnSpc>
              <a:spcBef>
                <a:spcPts val="519"/>
              </a:spcBef>
              <a:defRPr/>
            </a:pPr>
            <a:endParaRPr lang="es-PE" dirty="0"/>
          </a:p>
          <a:p>
            <a:pPr marL="457200" indent="-457200">
              <a:spcBef>
                <a:spcPct val="40000"/>
              </a:spcBef>
              <a:defRPr/>
            </a:pPr>
            <a:endParaRPr lang="es-MX" sz="2400" dirty="0" smtClean="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6"/>
            </a:pPr>
            <a:r>
              <a:rPr lang="es-PE" sz="3000" dirty="0" smtClean="0">
                <a:latin typeface="Calibri" pitchFamily="34" charset="0"/>
                <a:cs typeface="Arial" charset="0"/>
              </a:rPr>
              <a:t>Integración de Bases</a:t>
            </a:r>
            <a:endParaRPr lang="es-PE" sz="3000" dirty="0">
              <a:latin typeface="Calibri" pitchFamily="34" charset="0"/>
            </a:endParaRPr>
          </a:p>
        </p:txBody>
      </p:sp>
    </p:spTree>
    <p:extLst>
      <p:ext uri="{BB962C8B-B14F-4D97-AF65-F5344CB8AC3E}">
        <p14:creationId xmlns:p14="http://schemas.microsoft.com/office/powerpoint/2010/main" val="4221117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21</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FontTx/>
              <a:buNone/>
              <a:defRPr/>
            </a:pPr>
            <a:r>
              <a:rPr lang="es-PE" dirty="0"/>
              <a:t>Presentación de Ofertas</a:t>
            </a:r>
          </a:p>
          <a:p>
            <a:pPr marL="342900" lvl="1" indent="-342900" algn="just">
              <a:lnSpc>
                <a:spcPct val="100000"/>
              </a:lnSpc>
              <a:spcBef>
                <a:spcPts val="519"/>
              </a:spcBef>
              <a:defRPr/>
            </a:pPr>
            <a:r>
              <a:rPr lang="es-ES" dirty="0"/>
              <a:t>Acto público, en lugar indicado en las Bases, y en fecha y hora establecida en la convocatoria, salvo postergación </a:t>
            </a:r>
          </a:p>
          <a:p>
            <a:pPr marL="342900" lvl="1" indent="-342900" algn="just">
              <a:lnSpc>
                <a:spcPct val="100000"/>
              </a:lnSpc>
              <a:spcBef>
                <a:spcPts val="519"/>
              </a:spcBef>
              <a:defRPr/>
            </a:pPr>
            <a:r>
              <a:rPr lang="es-ES" dirty="0"/>
              <a:t>En presencia de notario público o Juez de Paz y de un representante del Sistema Nacional de Control, quien participa como veedor y suscribe el acta</a:t>
            </a:r>
            <a:endParaRPr lang="es-PE" dirty="0"/>
          </a:p>
          <a:p>
            <a:pPr marL="342900" lvl="1" indent="-342900" algn="just">
              <a:lnSpc>
                <a:spcPct val="100000"/>
              </a:lnSpc>
              <a:spcBef>
                <a:spcPts val="519"/>
              </a:spcBef>
              <a:defRPr/>
            </a:pPr>
            <a:r>
              <a:rPr lang="es-PE" dirty="0"/>
              <a:t>Acto público se inicia cuando Comité de Selección empieza a llamar participantes en el orden en que se registraron, para que entreguen ofertas </a:t>
            </a:r>
          </a:p>
          <a:p>
            <a:pPr marL="342900" lvl="1" indent="-342900" algn="just">
              <a:lnSpc>
                <a:spcPct val="100000"/>
              </a:lnSpc>
              <a:spcBef>
                <a:spcPts val="519"/>
              </a:spcBef>
              <a:defRPr/>
            </a:pPr>
            <a:r>
              <a:rPr lang="es-PE" dirty="0"/>
              <a:t>Si al momento de ser llamado participante no se encuentra presente, se tiene por desistido </a:t>
            </a:r>
          </a:p>
          <a:p>
            <a:pPr marL="342900" lvl="1" indent="-342900" algn="just">
              <a:lnSpc>
                <a:spcPct val="120000"/>
              </a:lnSpc>
              <a:spcBef>
                <a:spcPts val="519"/>
              </a:spcBef>
              <a:defRPr/>
            </a:pPr>
            <a:endParaRPr lang="es-MX"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2894024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22</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FontTx/>
              <a:buNone/>
              <a:defRPr/>
            </a:pPr>
            <a:r>
              <a:rPr lang="es-PE" dirty="0"/>
              <a:t>Presentación de Ofertas</a:t>
            </a:r>
          </a:p>
          <a:p>
            <a:pPr marL="342900" lvl="1" indent="-342900" algn="just">
              <a:lnSpc>
                <a:spcPct val="100000"/>
              </a:lnSpc>
              <a:spcBef>
                <a:spcPts val="519"/>
              </a:spcBef>
              <a:defRPr/>
            </a:pPr>
            <a:r>
              <a:rPr lang="es-PE" dirty="0"/>
              <a:t>Se realiza por escrito y </a:t>
            </a:r>
            <a:r>
              <a:rPr lang="es-PE" dirty="0">
                <a:solidFill>
                  <a:srgbClr val="FF0000"/>
                </a:solidFill>
              </a:rPr>
              <a:t>en 1 sobre </a:t>
            </a:r>
            <a:r>
              <a:rPr lang="es-PE" dirty="0" smtClean="0">
                <a:solidFill>
                  <a:srgbClr val="FF0000"/>
                </a:solidFill>
              </a:rPr>
              <a:t>cerrado</a:t>
            </a:r>
            <a:endParaRPr lang="es-PE" dirty="0">
              <a:solidFill>
                <a:srgbClr val="FF0000"/>
              </a:solidFill>
            </a:endParaRPr>
          </a:p>
          <a:p>
            <a:pPr marL="342900" lvl="1" indent="-342900" algn="just">
              <a:lnSpc>
                <a:spcPct val="100000"/>
              </a:lnSpc>
              <a:spcBef>
                <a:spcPts val="519"/>
              </a:spcBef>
              <a:defRPr/>
            </a:pPr>
            <a:r>
              <a:rPr lang="es-PE" dirty="0"/>
              <a:t>Ofertas deben estar rubricadas y foliadas  </a:t>
            </a:r>
          </a:p>
          <a:p>
            <a:pPr marL="342900" lvl="1" indent="-342900" algn="just">
              <a:lnSpc>
                <a:spcPct val="100000"/>
              </a:lnSpc>
              <a:spcBef>
                <a:spcPts val="519"/>
              </a:spcBef>
              <a:defRPr/>
            </a:pPr>
            <a:r>
              <a:rPr lang="es-PE" dirty="0"/>
              <a:t>Presentación puede realizarse por el mismo proveedor o a través de un tercero, </a:t>
            </a:r>
            <a:r>
              <a:rPr lang="es-PE" dirty="0">
                <a:solidFill>
                  <a:srgbClr val="FF0000"/>
                </a:solidFill>
              </a:rPr>
              <a:t>sin que se exija formalidad alguna para ello </a:t>
            </a:r>
            <a:endParaRPr lang="es-ES_tradnl" dirty="0">
              <a:solidFill>
                <a:srgbClr val="FF0000"/>
              </a:solidFill>
            </a:endParaRPr>
          </a:p>
          <a:p>
            <a:pPr marL="342900" lvl="1" indent="-342900" algn="just">
              <a:lnSpc>
                <a:spcPct val="100000"/>
              </a:lnSpc>
              <a:spcBef>
                <a:spcPts val="519"/>
              </a:spcBef>
              <a:defRPr/>
            </a:pPr>
            <a:r>
              <a:rPr lang="es-PE" dirty="0"/>
              <a:t>Se presentan en idioma castellano o, en su defecto, acompañados de traducción oficial o sin valor oficial</a:t>
            </a:r>
          </a:p>
          <a:p>
            <a:pPr marL="342900" lvl="1" indent="-342900" algn="just">
              <a:lnSpc>
                <a:spcPct val="100000"/>
              </a:lnSpc>
              <a:spcBef>
                <a:spcPts val="519"/>
              </a:spcBef>
              <a:defRPr/>
            </a:pPr>
            <a:r>
              <a:rPr lang="es-PE" dirty="0"/>
              <a:t>Información técnica complementaria (folletos, catálogos, instructivos) puede ser presentada en el idioma original</a:t>
            </a:r>
          </a:p>
          <a:p>
            <a:pPr marL="342900" lvl="1" indent="-342900" algn="just">
              <a:lnSpc>
                <a:spcPct val="100000"/>
              </a:lnSpc>
              <a:spcBef>
                <a:spcPts val="519"/>
              </a:spcBef>
              <a:defRPr/>
            </a:pPr>
            <a:r>
              <a:rPr lang="es-PE" dirty="0"/>
              <a:t>El postor es responsable de la exactitud y veracidad de dichos documentos.</a:t>
            </a:r>
            <a:endParaRPr lang="es-MX"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3648187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23</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None/>
              <a:defRPr/>
            </a:pPr>
            <a:r>
              <a:rPr lang="es-PE" dirty="0" smtClean="0"/>
              <a:t>Evaluación </a:t>
            </a:r>
            <a:r>
              <a:rPr lang="es-PE" dirty="0"/>
              <a:t>y Calificación de Ofertas</a:t>
            </a:r>
          </a:p>
          <a:p>
            <a:pPr marL="342900" lvl="1" indent="-342900" algn="just">
              <a:lnSpc>
                <a:spcPct val="100000"/>
              </a:lnSpc>
              <a:spcBef>
                <a:spcPts val="519"/>
              </a:spcBef>
              <a:defRPr/>
            </a:pPr>
            <a:r>
              <a:rPr lang="es-PE" dirty="0"/>
              <a:t>Apertura de ofertas</a:t>
            </a:r>
          </a:p>
          <a:p>
            <a:pPr marL="342900" lvl="1" indent="-342900" algn="just">
              <a:lnSpc>
                <a:spcPct val="100000"/>
              </a:lnSpc>
              <a:spcBef>
                <a:spcPts val="519"/>
              </a:spcBef>
              <a:defRPr/>
            </a:pPr>
            <a:r>
              <a:rPr lang="es-PE" dirty="0"/>
              <a:t>Admisión de ofertas</a:t>
            </a:r>
          </a:p>
          <a:p>
            <a:pPr marL="342900" lvl="1" indent="-342900" algn="just">
              <a:lnSpc>
                <a:spcPct val="100000"/>
              </a:lnSpc>
              <a:spcBef>
                <a:spcPts val="519"/>
              </a:spcBef>
              <a:defRPr/>
            </a:pPr>
            <a:r>
              <a:rPr lang="es-PE" dirty="0"/>
              <a:t>Evaluación de ofertas admitidas</a:t>
            </a:r>
          </a:p>
          <a:p>
            <a:pPr marL="342900" lvl="1" indent="-342900" algn="just">
              <a:lnSpc>
                <a:spcPct val="100000"/>
              </a:lnSpc>
              <a:spcBef>
                <a:spcPts val="519"/>
              </a:spcBef>
              <a:defRPr/>
            </a:pPr>
            <a:r>
              <a:rPr lang="es-PE" dirty="0">
                <a:solidFill>
                  <a:srgbClr val="FF0000"/>
                </a:solidFill>
              </a:rPr>
              <a:t>Calificación de oferta de postor con mejor puntaje</a:t>
            </a:r>
          </a:p>
          <a:p>
            <a:pPr marL="342900" lvl="1" indent="-342900" algn="just">
              <a:lnSpc>
                <a:spcPct val="100000"/>
              </a:lnSpc>
              <a:spcBef>
                <a:spcPts val="519"/>
              </a:spcBef>
              <a:defRPr/>
            </a:pPr>
            <a:r>
              <a:rPr lang="es-PE" dirty="0"/>
              <a:t>Otorgamiento de Buena Pro</a:t>
            </a:r>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40793449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24</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lnSpc>
                <a:spcPct val="100000"/>
              </a:lnSpc>
              <a:buNone/>
              <a:defRPr/>
            </a:pPr>
            <a:r>
              <a:rPr lang="es-PE" dirty="0"/>
              <a:t>Admisión de Ofertas</a:t>
            </a:r>
          </a:p>
          <a:p>
            <a:pPr>
              <a:lnSpc>
                <a:spcPct val="100000"/>
              </a:lnSpc>
              <a:defRPr/>
            </a:pPr>
            <a:r>
              <a:rPr lang="es-PE" sz="2400" dirty="0"/>
              <a:t>Comité</a:t>
            </a:r>
            <a:r>
              <a:rPr lang="es-PE" sz="2400" dirty="0">
                <a:solidFill>
                  <a:srgbClr val="FF0000"/>
                </a:solidFill>
              </a:rPr>
              <a:t> </a:t>
            </a:r>
            <a:r>
              <a:rPr lang="es-PE" sz="2400" dirty="0"/>
              <a:t>anuncia nombre de cada participante </a:t>
            </a:r>
            <a:r>
              <a:rPr lang="es-PE" sz="2400" dirty="0">
                <a:solidFill>
                  <a:srgbClr val="FF0000"/>
                </a:solidFill>
              </a:rPr>
              <a:t>y precio ofertado</a:t>
            </a:r>
          </a:p>
          <a:p>
            <a:pPr>
              <a:lnSpc>
                <a:spcPct val="100000"/>
              </a:lnSpc>
              <a:defRPr/>
            </a:pPr>
            <a:r>
              <a:rPr lang="es-PE" sz="2400" dirty="0"/>
              <a:t>Comité verifica presentación de:</a:t>
            </a:r>
          </a:p>
          <a:p>
            <a:pPr marL="723900" indent="-368300">
              <a:lnSpc>
                <a:spcPct val="100000"/>
              </a:lnSpc>
              <a:buFont typeface="Arial" pitchFamily="34" charset="0"/>
              <a:buChar char="-"/>
              <a:defRPr/>
            </a:pPr>
            <a:r>
              <a:rPr lang="es-MX" altLang="es-PE" sz="2400" dirty="0">
                <a:solidFill>
                  <a:srgbClr val="FF0000"/>
                </a:solidFill>
              </a:rPr>
              <a:t>Declaración Jurada (Art. 31 Reg.)  </a:t>
            </a:r>
          </a:p>
          <a:p>
            <a:pPr marL="723900" indent="-368300">
              <a:lnSpc>
                <a:spcPct val="100000"/>
              </a:lnSpc>
              <a:buFont typeface="Arial" pitchFamily="34" charset="0"/>
              <a:buChar char="-"/>
              <a:defRPr/>
            </a:pPr>
            <a:r>
              <a:rPr lang="es-MX" altLang="es-PE" sz="2400" dirty="0"/>
              <a:t>Declaración Jurada y/o documentación que acredite especificaciones técnicas, términos de referencia o expediente técnico</a:t>
            </a:r>
          </a:p>
          <a:p>
            <a:pPr marL="723900" indent="-368300">
              <a:lnSpc>
                <a:spcPct val="100000"/>
              </a:lnSpc>
              <a:buFont typeface="Arial" pitchFamily="34" charset="0"/>
              <a:buChar char="-"/>
              <a:defRPr/>
            </a:pPr>
            <a:r>
              <a:rPr lang="es-MX" altLang="es-PE" sz="2400" dirty="0">
                <a:solidFill>
                  <a:srgbClr val="FF0000"/>
                </a:solidFill>
              </a:rPr>
              <a:t>Carta de Compromiso del personal clave con firma legalizada</a:t>
            </a:r>
          </a:p>
          <a:p>
            <a:pPr marL="723900" indent="-368300">
              <a:lnSpc>
                <a:spcPct val="100000"/>
              </a:lnSpc>
              <a:buFont typeface="Arial" pitchFamily="34" charset="0"/>
              <a:buChar char="-"/>
              <a:defRPr/>
            </a:pPr>
            <a:r>
              <a:rPr lang="es-MX" altLang="es-PE" sz="2400" dirty="0"/>
              <a:t>Monto de la oferta y detalle de precios unitarios, </a:t>
            </a:r>
            <a:r>
              <a:rPr lang="es-MX" altLang="es-PE" sz="2400" dirty="0">
                <a:solidFill>
                  <a:srgbClr val="FF0000"/>
                </a:solidFill>
              </a:rPr>
              <a:t>tarifas, porcentajes, honorario fijo y comisión de éxito</a:t>
            </a:r>
            <a:r>
              <a:rPr lang="es-MX" altLang="es-PE" sz="2400" dirty="0"/>
              <a:t>, de ser el caso  </a:t>
            </a:r>
          </a:p>
          <a:p>
            <a:pPr>
              <a:lnSpc>
                <a:spcPct val="100000"/>
              </a:lnSpc>
              <a:defRPr/>
            </a:pPr>
            <a:r>
              <a:rPr lang="es-PE" sz="2400" dirty="0"/>
              <a:t>De no cumplir con lo requerido, oferta se considera no admitida</a:t>
            </a:r>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2714545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25</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None/>
              <a:defRPr/>
            </a:pPr>
            <a:r>
              <a:rPr lang="es-PE" dirty="0"/>
              <a:t>Admisión de Ofertas</a:t>
            </a:r>
          </a:p>
          <a:p>
            <a:pPr marL="342900" lvl="1" indent="-342900" algn="just">
              <a:lnSpc>
                <a:spcPct val="100000"/>
              </a:lnSpc>
              <a:spcBef>
                <a:spcPts val="519"/>
              </a:spcBef>
              <a:defRPr/>
            </a:pPr>
            <a:r>
              <a:rPr lang="es-PE" dirty="0"/>
              <a:t>En el caso de ejecución de obras la oferta no puede ser menor al 90% del valor referencial, ni mayor al 110% del valor referencial, sino, </a:t>
            </a:r>
            <a:r>
              <a:rPr lang="es-PE" dirty="0">
                <a:solidFill>
                  <a:srgbClr val="FF0000"/>
                </a:solidFill>
              </a:rPr>
              <a:t>se rechaza </a:t>
            </a:r>
            <a:r>
              <a:rPr lang="es-PE" dirty="0"/>
              <a:t>y </a:t>
            </a:r>
            <a:r>
              <a:rPr lang="es-PE" dirty="0" smtClean="0"/>
              <a:t>se </a:t>
            </a:r>
            <a:r>
              <a:rPr lang="es-PE" dirty="0"/>
              <a:t>tiene por no admitida, debiendo </a:t>
            </a:r>
            <a:r>
              <a:rPr lang="es-PE" dirty="0" smtClean="0"/>
              <a:t>el Comité devolverla.</a:t>
            </a:r>
          </a:p>
          <a:p>
            <a:pPr marL="342900" lvl="1" indent="-342900" algn="just">
              <a:lnSpc>
                <a:spcPct val="100000"/>
              </a:lnSpc>
              <a:spcBef>
                <a:spcPts val="519"/>
              </a:spcBef>
              <a:defRPr/>
            </a:pPr>
            <a:r>
              <a:rPr lang="es-PE" dirty="0"/>
              <a:t>El motivo de no admitir la oferta debe consignarse en acta, con lo cual se da por finalizado el acto público. </a:t>
            </a:r>
          </a:p>
          <a:p>
            <a:pPr marL="342900" lvl="1" indent="-342900" algn="just">
              <a:lnSpc>
                <a:spcPct val="100000"/>
              </a:lnSpc>
              <a:spcBef>
                <a:spcPts val="519"/>
              </a:spcBef>
              <a:defRPr/>
            </a:pPr>
            <a:r>
              <a:rPr lang="es-PE" dirty="0"/>
              <a:t>Previo a la evaluación</a:t>
            </a:r>
            <a:r>
              <a:rPr lang="es-PE" dirty="0" smtClean="0"/>
              <a:t>, el </a:t>
            </a:r>
            <a:r>
              <a:rPr lang="es-PE" dirty="0"/>
              <a:t>Comité debe determinar si las ofertas responden a las características y/o requisitos funcionales y condiciones de las Especificaciones Técnicas y Términos de Referencia especificados en las Bases. </a:t>
            </a:r>
          </a:p>
          <a:p>
            <a:pPr marL="342900" lvl="1" indent="-342900" algn="just">
              <a:lnSpc>
                <a:spcPct val="100000"/>
              </a:lnSpc>
              <a:spcBef>
                <a:spcPts val="519"/>
              </a:spcBef>
              <a:defRPr/>
            </a:pPr>
            <a:r>
              <a:rPr lang="es-PE" dirty="0"/>
              <a:t>De no cumplir oferta no es </a:t>
            </a:r>
            <a:r>
              <a:rPr lang="es-PE" dirty="0" smtClean="0"/>
              <a:t>admitida.</a:t>
            </a:r>
            <a:endParaRPr lang="es-ES_tradnl" dirty="0"/>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38785595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26</a:t>
            </a:fld>
            <a:endParaRPr lang="es-PE"/>
          </a:p>
        </p:txBody>
      </p:sp>
      <p:sp>
        <p:nvSpPr>
          <p:cNvPr id="3" name="2 Marcador de contenido"/>
          <p:cNvSpPr>
            <a:spLocks noGrp="1"/>
          </p:cNvSpPr>
          <p:nvPr>
            <p:ph idx="4294967295"/>
          </p:nvPr>
        </p:nvSpPr>
        <p:spPr>
          <a:xfrm>
            <a:off x="0" y="1244600"/>
            <a:ext cx="10071100" cy="5797550"/>
          </a:xfrm>
        </p:spPr>
        <p:txBody>
          <a:bodyPr>
            <a:normAutofit fontScale="92500" lnSpcReduction="10000"/>
          </a:bodyPr>
          <a:lstStyle/>
          <a:p>
            <a:pPr marL="0" indent="0">
              <a:buNone/>
              <a:defRPr/>
            </a:pPr>
            <a:r>
              <a:rPr lang="es-PE" dirty="0" smtClean="0"/>
              <a:t>Subsanación </a:t>
            </a:r>
            <a:r>
              <a:rPr lang="es-PE" dirty="0"/>
              <a:t>de Ofertas</a:t>
            </a:r>
          </a:p>
          <a:p>
            <a:pPr marL="342900" lvl="1" indent="-342900" algn="just">
              <a:lnSpc>
                <a:spcPct val="100000"/>
              </a:lnSpc>
              <a:spcBef>
                <a:spcPts val="519"/>
              </a:spcBef>
              <a:defRPr/>
            </a:pPr>
            <a:r>
              <a:rPr lang="es-PE" dirty="0"/>
              <a:t>Durante admisión, </a:t>
            </a:r>
            <a:r>
              <a:rPr lang="es-PE" dirty="0">
                <a:solidFill>
                  <a:srgbClr val="FF0000"/>
                </a:solidFill>
              </a:rPr>
              <a:t>precalificación,</a:t>
            </a:r>
            <a:r>
              <a:rPr lang="es-PE" dirty="0"/>
              <a:t> evaluación </a:t>
            </a:r>
            <a:r>
              <a:rPr lang="es-PE" dirty="0">
                <a:solidFill>
                  <a:srgbClr val="FF0000"/>
                </a:solidFill>
              </a:rPr>
              <a:t>y calificación </a:t>
            </a:r>
            <a:r>
              <a:rPr lang="es-PE" dirty="0"/>
              <a:t>de ofertas, se  puede solicitar al postor que subsane o corrija algún error material o formal de los documentos presentados, </a:t>
            </a:r>
            <a:r>
              <a:rPr lang="es-PE" dirty="0">
                <a:solidFill>
                  <a:srgbClr val="FF0000"/>
                </a:solidFill>
              </a:rPr>
              <a:t>siempre que no alteren el contenido esencial de  la oferta </a:t>
            </a:r>
            <a:endParaRPr lang="es-ES_tradnl" dirty="0">
              <a:solidFill>
                <a:srgbClr val="FF0000"/>
              </a:solidFill>
            </a:endParaRPr>
          </a:p>
          <a:p>
            <a:pPr marL="342900" lvl="1" indent="-342900" algn="just">
              <a:lnSpc>
                <a:spcPct val="100000"/>
              </a:lnSpc>
              <a:spcBef>
                <a:spcPts val="519"/>
              </a:spcBef>
              <a:defRPr/>
            </a:pPr>
            <a:r>
              <a:rPr lang="es-PE" dirty="0"/>
              <a:t>Son subsanables entre otros errores la falta de firma o foliatura; los referidos a certificaciones sobre cualidades, características o especificaciones de lo ofrecido, siempre que tales circunstancias existieran al momento de la presentación de la oferta y hubieren sido referenciadas en la oferta</a:t>
            </a:r>
            <a:endParaRPr lang="es-MX" altLang="es-PE" dirty="0"/>
          </a:p>
          <a:p>
            <a:pPr marL="342900" lvl="1" indent="-342900" algn="just">
              <a:lnSpc>
                <a:spcPct val="100000"/>
              </a:lnSpc>
              <a:spcBef>
                <a:spcPts val="519"/>
              </a:spcBef>
              <a:defRPr/>
            </a:pPr>
            <a:r>
              <a:rPr lang="es-PE" dirty="0"/>
              <a:t>Omisión de documentos emitidos </a:t>
            </a:r>
            <a:r>
              <a:rPr lang="es-PE" dirty="0">
                <a:solidFill>
                  <a:srgbClr val="FF0000"/>
                </a:solidFill>
              </a:rPr>
              <a:t>por entidad pública o un privado en ejercicio de función pública,</a:t>
            </a:r>
            <a:r>
              <a:rPr lang="es-PE" dirty="0"/>
              <a:t> antes de presentación de ofertas: </a:t>
            </a:r>
            <a:r>
              <a:rPr lang="es-ES" dirty="0"/>
              <a:t>autorizaciones, permisos, títulos, constancias y/o certificaciones que acrediten estar inscrito o integrar un registro, y otros de naturaleza análoga</a:t>
            </a: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23061123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27</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None/>
              <a:defRPr/>
            </a:pPr>
            <a:r>
              <a:rPr lang="es-PE" dirty="0" smtClean="0"/>
              <a:t>Subsanación </a:t>
            </a:r>
            <a:r>
              <a:rPr lang="es-PE" dirty="0"/>
              <a:t>de Ofertas</a:t>
            </a:r>
          </a:p>
          <a:p>
            <a:pPr marL="342900" lvl="1" indent="-342900" algn="just">
              <a:lnSpc>
                <a:spcPct val="100000"/>
              </a:lnSpc>
              <a:spcBef>
                <a:spcPts val="519"/>
              </a:spcBef>
              <a:defRPr/>
            </a:pPr>
            <a:r>
              <a:rPr lang="es-ES" dirty="0" smtClean="0"/>
              <a:t>Plazo</a:t>
            </a:r>
            <a:r>
              <a:rPr lang="es-ES" dirty="0"/>
              <a:t>: máximo </a:t>
            </a:r>
            <a:r>
              <a:rPr lang="es-ES" dirty="0">
                <a:solidFill>
                  <a:srgbClr val="FF0000"/>
                </a:solidFill>
              </a:rPr>
              <a:t>3 días hábiles</a:t>
            </a:r>
          </a:p>
          <a:p>
            <a:pPr marL="342900" lvl="1" indent="-342900" algn="just">
              <a:lnSpc>
                <a:spcPct val="100000"/>
              </a:lnSpc>
              <a:spcBef>
                <a:spcPts val="519"/>
              </a:spcBef>
              <a:defRPr/>
            </a:pPr>
            <a:r>
              <a:rPr lang="es-PE" dirty="0"/>
              <a:t>Presentación de subsanaciones se realiza a través de la Unidad de Trámite Documentario de la Entidad</a:t>
            </a:r>
          </a:p>
          <a:p>
            <a:pPr marL="342900" lvl="1" indent="-342900" algn="just">
              <a:lnSpc>
                <a:spcPct val="100000"/>
              </a:lnSpc>
              <a:spcBef>
                <a:spcPts val="519"/>
              </a:spcBef>
              <a:defRPr/>
            </a:pPr>
            <a:r>
              <a:rPr lang="es-PE" dirty="0"/>
              <a:t>Subsanación por Postor, representante legal o apoderado acreditado </a:t>
            </a:r>
          </a:p>
          <a:p>
            <a:pPr marL="342900" lvl="1" indent="-342900" algn="just">
              <a:lnSpc>
                <a:spcPct val="100000"/>
              </a:lnSpc>
              <a:spcBef>
                <a:spcPts val="519"/>
              </a:spcBef>
              <a:defRPr/>
            </a:pPr>
            <a:r>
              <a:rPr lang="es-ES" dirty="0"/>
              <a:t>Oferta económica, solo rúbrica y foliación </a:t>
            </a:r>
          </a:p>
          <a:p>
            <a:pPr marL="342900" lvl="1" indent="-342900" algn="just">
              <a:lnSpc>
                <a:spcPct val="100000"/>
              </a:lnSpc>
              <a:spcBef>
                <a:spcPts val="519"/>
              </a:spcBef>
              <a:defRPr/>
            </a:pPr>
            <a:r>
              <a:rPr lang="es-ES" dirty="0">
                <a:solidFill>
                  <a:srgbClr val="FF0000"/>
                </a:solidFill>
              </a:rPr>
              <a:t>Divergencia entre precio cotizado en números y letras, prevalece este último </a:t>
            </a:r>
          </a:p>
          <a:p>
            <a:pPr marL="342900" lvl="1" indent="-342900" algn="just">
              <a:lnSpc>
                <a:spcPct val="100000"/>
              </a:lnSpc>
              <a:spcBef>
                <a:spcPts val="519"/>
              </a:spcBef>
              <a:defRPr/>
            </a:pPr>
            <a:r>
              <a:rPr lang="es-ES" dirty="0"/>
              <a:t>En contratación a precios unitarios cuando se advierta errores aritméticos, corresponde su corrección, debiendo constar dicha rectificación en el acta respectiva</a:t>
            </a: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3683817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28</a:t>
            </a:fld>
            <a:endParaRPr lang="es-PE"/>
          </a:p>
        </p:txBody>
      </p:sp>
      <p:sp>
        <p:nvSpPr>
          <p:cNvPr id="3" name="2 Marcador de contenido"/>
          <p:cNvSpPr>
            <a:spLocks noGrp="1"/>
          </p:cNvSpPr>
          <p:nvPr>
            <p:ph idx="4294967295"/>
          </p:nvPr>
        </p:nvSpPr>
        <p:spPr>
          <a:xfrm>
            <a:off x="0" y="1244600"/>
            <a:ext cx="10071100" cy="5797550"/>
          </a:xfrm>
        </p:spPr>
        <p:txBody>
          <a:bodyPr>
            <a:normAutofit fontScale="92500" lnSpcReduction="10000"/>
          </a:bodyPr>
          <a:lstStyle/>
          <a:p>
            <a:pPr marL="0" indent="0">
              <a:buNone/>
              <a:defRPr/>
            </a:pPr>
            <a:r>
              <a:rPr lang="es-PE" dirty="0" smtClean="0"/>
              <a:t>Evaluación de </a:t>
            </a:r>
            <a:r>
              <a:rPr lang="es-PE" dirty="0"/>
              <a:t>Ofertas</a:t>
            </a:r>
          </a:p>
          <a:p>
            <a:pPr marL="342900" lvl="1" indent="-342900" algn="just">
              <a:lnSpc>
                <a:spcPct val="100000"/>
              </a:lnSpc>
              <a:spcBef>
                <a:spcPts val="519"/>
              </a:spcBef>
              <a:defRPr/>
            </a:pPr>
            <a:r>
              <a:rPr lang="es-PE" dirty="0" smtClean="0"/>
              <a:t>Tiene </a:t>
            </a:r>
            <a:r>
              <a:rPr lang="es-PE" dirty="0"/>
              <a:t>por objeto determinar </a:t>
            </a:r>
            <a:r>
              <a:rPr lang="es-PE" dirty="0" smtClean="0"/>
              <a:t>la oferta </a:t>
            </a:r>
            <a:r>
              <a:rPr lang="es-PE" dirty="0"/>
              <a:t>con el mejor puntaje y el orden de prelación de las ofertas, según </a:t>
            </a:r>
            <a:r>
              <a:rPr lang="es-PE" dirty="0" smtClean="0"/>
              <a:t>factores de </a:t>
            </a:r>
            <a:r>
              <a:rPr lang="es-PE" dirty="0"/>
              <a:t>evaluación enunciados </a:t>
            </a:r>
            <a:r>
              <a:rPr lang="es-PE" dirty="0" smtClean="0"/>
              <a:t>en </a:t>
            </a:r>
            <a:r>
              <a:rPr lang="es-PE" dirty="0"/>
              <a:t>Bases </a:t>
            </a:r>
          </a:p>
          <a:p>
            <a:pPr marL="342900" lvl="1" indent="-342900" algn="just">
              <a:lnSpc>
                <a:spcPct val="100000"/>
              </a:lnSpc>
              <a:spcBef>
                <a:spcPts val="519"/>
              </a:spcBef>
              <a:defRPr/>
            </a:pPr>
            <a:r>
              <a:rPr lang="es-PE" dirty="0"/>
              <a:t>Solo se evalúan las ofertas admitidas</a:t>
            </a:r>
          </a:p>
          <a:p>
            <a:pPr marL="342900" lvl="1" indent="-342900" algn="just">
              <a:lnSpc>
                <a:spcPct val="100000"/>
              </a:lnSpc>
              <a:spcBef>
                <a:spcPts val="519"/>
              </a:spcBef>
              <a:defRPr/>
            </a:pPr>
            <a:r>
              <a:rPr lang="es-PE" dirty="0">
                <a:solidFill>
                  <a:srgbClr val="FF0000"/>
                </a:solidFill>
              </a:rPr>
              <a:t>Si oferta supera el valor estimado, para que se considere válida, debe contar con la certificación de crédito presupuestario  y la aprobación del Titular de la Entidad, que no puede exceder de 5 días hábiles, contados desde la fecha prevista para el otorgamiento de Buena </a:t>
            </a:r>
            <a:r>
              <a:rPr lang="es-PE" dirty="0" smtClean="0">
                <a:solidFill>
                  <a:srgbClr val="FF0000"/>
                </a:solidFill>
              </a:rPr>
              <a:t>Pro</a:t>
            </a:r>
          </a:p>
          <a:p>
            <a:pPr marL="342900" lvl="1" indent="-342900" algn="just">
              <a:lnSpc>
                <a:spcPct val="100000"/>
              </a:lnSpc>
              <a:spcBef>
                <a:spcPts val="519"/>
              </a:spcBef>
              <a:defRPr/>
            </a:pPr>
            <a:r>
              <a:rPr lang="es-PE" dirty="0"/>
              <a:t>En caso de obras para que se considere válida </a:t>
            </a:r>
            <a:r>
              <a:rPr lang="es-PE" dirty="0" smtClean="0"/>
              <a:t>oferta </a:t>
            </a:r>
            <a:r>
              <a:rPr lang="es-PE" dirty="0"/>
              <a:t>económica que supere el valor referencial hasta el 110%, se debe contar con certificación de crédito presupuestario suficiente y aprobación del Titular de la Entidad en el plazo de </a:t>
            </a:r>
            <a:r>
              <a:rPr lang="es-PE" dirty="0">
                <a:solidFill>
                  <a:srgbClr val="FF0000"/>
                </a:solidFill>
              </a:rPr>
              <a:t>5 días hábiles, </a:t>
            </a:r>
            <a:r>
              <a:rPr lang="es-PE" dirty="0"/>
              <a:t>salvo que el postor acepte reducir su oferta económica. </a:t>
            </a:r>
            <a:endParaRPr lang="es-ES"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3895614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29</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None/>
              <a:defRPr/>
            </a:pPr>
            <a:r>
              <a:rPr lang="es-PE" dirty="0" smtClean="0"/>
              <a:t>Evaluación de </a:t>
            </a:r>
            <a:r>
              <a:rPr lang="es-PE" dirty="0"/>
              <a:t>Ofertas</a:t>
            </a:r>
          </a:p>
          <a:p>
            <a:pPr marL="342900" lvl="1" indent="-342900" algn="just">
              <a:lnSpc>
                <a:spcPct val="100000"/>
              </a:lnSpc>
              <a:spcBef>
                <a:spcPts val="519"/>
              </a:spcBef>
              <a:defRPr/>
            </a:pPr>
            <a:r>
              <a:rPr lang="es-PE" dirty="0" smtClean="0"/>
              <a:t>Si </a:t>
            </a:r>
            <a:r>
              <a:rPr lang="es-PE" dirty="0"/>
              <a:t>no se </a:t>
            </a:r>
            <a:r>
              <a:rPr lang="es-PE" dirty="0" smtClean="0"/>
              <a:t>cuenta </a:t>
            </a:r>
            <a:r>
              <a:rPr lang="es-PE" dirty="0"/>
              <a:t>con certificación de crédito presupuestario se rechaza </a:t>
            </a:r>
            <a:r>
              <a:rPr lang="es-PE" dirty="0" smtClean="0"/>
              <a:t>la oferta</a:t>
            </a:r>
            <a:endParaRPr lang="es-PE" dirty="0"/>
          </a:p>
          <a:p>
            <a:pPr marL="342900" lvl="1" indent="-342900" algn="just">
              <a:lnSpc>
                <a:spcPct val="100000"/>
              </a:lnSpc>
              <a:spcBef>
                <a:spcPts val="519"/>
              </a:spcBef>
              <a:defRPr/>
            </a:pPr>
            <a:r>
              <a:rPr lang="es-PE" dirty="0"/>
              <a:t>Para determinar la oferta con mejor puntaje </a:t>
            </a:r>
            <a:r>
              <a:rPr lang="es-PE" dirty="0">
                <a:solidFill>
                  <a:srgbClr val="FF0000"/>
                </a:solidFill>
              </a:rPr>
              <a:t>cuando la evaluación del precio es el único factor</a:t>
            </a:r>
            <a:r>
              <a:rPr lang="es-PE" dirty="0"/>
              <a:t>, se le otorga el máximo a la oferta de precio más bajo y otorga a las demás ofertas puntajes inversamente proporcionales a sus respectivos precios </a:t>
            </a:r>
          </a:p>
          <a:p>
            <a:pPr marL="342900" lvl="1" indent="-342900" algn="just">
              <a:lnSpc>
                <a:spcPct val="100000"/>
              </a:lnSpc>
              <a:spcBef>
                <a:spcPts val="519"/>
              </a:spcBef>
              <a:defRPr/>
            </a:pPr>
            <a:r>
              <a:rPr lang="es-PE" dirty="0"/>
              <a:t>Cuando existan otros factores de evaluación además del precio la oferta con mejor puntaje, se determina en función de los criterios y procedimientos de evaluación enunciados en las Bases</a:t>
            </a:r>
          </a:p>
          <a:p>
            <a:pPr marL="342900" lvl="1" indent="-342900" algn="just">
              <a:lnSpc>
                <a:spcPct val="100000"/>
              </a:lnSpc>
              <a:spcBef>
                <a:spcPts val="519"/>
              </a:spcBef>
              <a:defRPr/>
            </a:pPr>
            <a:r>
              <a:rPr lang="es-PE" dirty="0"/>
              <a:t>Se determina el orden de prelación de las ofertas en función al puntaje obtenido</a:t>
            </a:r>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3280970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a:t>
            </a:fld>
            <a:endParaRPr lang="es-PE"/>
          </a:p>
        </p:txBody>
      </p:sp>
      <p:sp>
        <p:nvSpPr>
          <p:cNvPr id="104450" name="2 Subtítulo"/>
          <p:cNvSpPr>
            <a:spLocks noGrp="1"/>
          </p:cNvSpPr>
          <p:nvPr>
            <p:ph type="subTitle" idx="4294967295"/>
          </p:nvPr>
        </p:nvSpPr>
        <p:spPr>
          <a:xfrm>
            <a:off x="0" y="2255838"/>
            <a:ext cx="10328275" cy="3983037"/>
          </a:xfrm>
        </p:spPr>
        <p:txBody>
          <a:bodyPr tIns="0">
            <a:normAutofit lnSpcReduction="10000"/>
          </a:bodyPr>
          <a:lstStyle/>
          <a:p>
            <a:pPr marL="514350" lvl="1" indent="-514350">
              <a:spcBef>
                <a:spcPct val="0"/>
              </a:spcBef>
              <a:buFontTx/>
              <a:buAutoNum type="alphaLcParenR" startAt="5"/>
              <a:defRPr/>
            </a:pPr>
            <a:endParaRPr lang="es-MX" altLang="es-PE" dirty="0" smtClean="0">
              <a:solidFill>
                <a:srgbClr val="FF0000"/>
              </a:solidFill>
            </a:endParaRPr>
          </a:p>
          <a:p>
            <a:pPr>
              <a:spcBef>
                <a:spcPct val="0"/>
              </a:spcBef>
              <a:defRPr/>
            </a:pPr>
            <a:endParaRPr lang="es-MX" altLang="es-PE" sz="2800" dirty="0" smtClean="0">
              <a:solidFill>
                <a:srgbClr val="FF0000"/>
              </a:solidFill>
            </a:endParaRPr>
          </a:p>
          <a:p>
            <a:pPr>
              <a:spcBef>
                <a:spcPct val="0"/>
              </a:spcBef>
              <a:defRPr/>
            </a:pPr>
            <a:endParaRPr lang="es-ES_tradnl" altLang="es-PE" sz="2800" dirty="0" smtClean="0">
              <a:solidFill>
                <a:srgbClr val="FF0000"/>
              </a:solidFill>
            </a:endParaRPr>
          </a:p>
          <a:p>
            <a:pPr>
              <a:spcBef>
                <a:spcPct val="0"/>
              </a:spcBef>
              <a:defRPr/>
            </a:pPr>
            <a:endParaRPr lang="es-ES_tradnl" altLang="es-PE" sz="2800" dirty="0" smtClean="0">
              <a:solidFill>
                <a:srgbClr val="FF0000"/>
              </a:solidFill>
            </a:endParaRPr>
          </a:p>
          <a:p>
            <a:pPr eaLnBrk="1" hangingPunct="1">
              <a:spcBef>
                <a:spcPct val="0"/>
              </a:spcBef>
              <a:buClr>
                <a:srgbClr val="3C8C93"/>
              </a:buClr>
              <a:buFontTx/>
              <a:buAutoNum type="alphaLcParenR" startAt="11"/>
              <a:defRPr/>
            </a:pPr>
            <a:endParaRPr lang="es-PE" altLang="es-PE" sz="2400" dirty="0" smtClean="0">
              <a:latin typeface="Century Gothic" panose="020B0502020202020204" pitchFamily="34" charset="0"/>
            </a:endParaRPr>
          </a:p>
          <a:p>
            <a:pPr eaLnBrk="1" hangingPunct="1">
              <a:lnSpc>
                <a:spcPct val="90000"/>
              </a:lnSpc>
              <a:spcBef>
                <a:spcPct val="0"/>
              </a:spcBef>
              <a:buFont typeface="Wingdings" panose="05000000000000000000" pitchFamily="2" charset="2"/>
              <a:buAutoNum type="alphaLcParenR" startAt="11"/>
              <a:defRPr/>
            </a:pPr>
            <a:endParaRPr lang="es-PE" altLang="es-PE" dirty="0" smtClean="0">
              <a:solidFill>
                <a:schemeClr val="bg2"/>
              </a:solidFill>
              <a:latin typeface="Century Gothic" panose="020B0502020202020204" pitchFamily="34" charset="0"/>
            </a:endParaRPr>
          </a:p>
          <a:p>
            <a:pPr eaLnBrk="1" hangingPunct="1">
              <a:lnSpc>
                <a:spcPct val="90000"/>
              </a:lnSpc>
              <a:spcBef>
                <a:spcPct val="0"/>
              </a:spcBef>
              <a:buFont typeface="Wingdings" panose="05000000000000000000" pitchFamily="2" charset="2"/>
              <a:buNone/>
              <a:defRPr/>
            </a:pPr>
            <a:endParaRPr lang="es-ES" altLang="es-PE" dirty="0" smtClean="0">
              <a:solidFill>
                <a:schemeClr val="bg2"/>
              </a:solidFill>
            </a:endParaRPr>
          </a:p>
          <a:p>
            <a:pPr eaLnBrk="1" hangingPunct="1">
              <a:lnSpc>
                <a:spcPct val="90000"/>
              </a:lnSpc>
              <a:spcBef>
                <a:spcPct val="0"/>
              </a:spcBef>
              <a:buFont typeface="Wingdings" panose="05000000000000000000" pitchFamily="2" charset="2"/>
              <a:buNone/>
              <a:defRPr/>
            </a:pPr>
            <a:endParaRPr lang="es-PE" altLang="es-PE" dirty="0" smtClean="0">
              <a:solidFill>
                <a:schemeClr val="tx2"/>
              </a:solidFill>
              <a:latin typeface="Century Gothic" panose="020B0502020202020204" pitchFamily="34" charset="0"/>
            </a:endParaRPr>
          </a:p>
          <a:p>
            <a:pPr eaLnBrk="1" hangingPunct="1">
              <a:lnSpc>
                <a:spcPct val="90000"/>
              </a:lnSpc>
              <a:spcBef>
                <a:spcPct val="0"/>
              </a:spcBef>
              <a:buFont typeface="Wingdings" panose="05000000000000000000" pitchFamily="2" charset="2"/>
              <a:buNone/>
              <a:defRPr/>
            </a:pPr>
            <a:r>
              <a:rPr lang="es-PE" altLang="es-PE" dirty="0" smtClean="0">
                <a:solidFill>
                  <a:schemeClr val="tx2"/>
                </a:solidFill>
                <a:latin typeface="Century Gothic" panose="020B0502020202020204" pitchFamily="34" charset="0"/>
              </a:rPr>
              <a:t>	              </a:t>
            </a:r>
          </a:p>
          <a:p>
            <a:pPr eaLnBrk="1" hangingPunct="1">
              <a:lnSpc>
                <a:spcPct val="90000"/>
              </a:lnSpc>
              <a:spcBef>
                <a:spcPct val="0"/>
              </a:spcBef>
              <a:buFont typeface="Wingdings" panose="05000000000000000000" pitchFamily="2" charset="2"/>
              <a:buNone/>
              <a:defRPr/>
            </a:pPr>
            <a:r>
              <a:rPr lang="es-PE" altLang="es-PE" dirty="0" smtClean="0">
                <a:solidFill>
                  <a:schemeClr val="tx2"/>
                </a:solidFill>
                <a:latin typeface="Century Gothic" panose="020B0502020202020204" pitchFamily="34" charset="0"/>
              </a:rPr>
              <a:t>		</a:t>
            </a:r>
            <a:endParaRPr lang="es-ES" altLang="es-PE" dirty="0" smtClean="0">
              <a:solidFill>
                <a:schemeClr val="tx2"/>
              </a:solidFill>
            </a:endParaRPr>
          </a:p>
        </p:txBody>
      </p:sp>
      <p:sp>
        <p:nvSpPr>
          <p:cNvPr id="7171" name="1 Título"/>
          <p:cNvSpPr>
            <a:spLocks noGrp="1"/>
          </p:cNvSpPr>
          <p:nvPr>
            <p:ph type="ctrTitle" idx="4294967295"/>
          </p:nvPr>
        </p:nvSpPr>
        <p:spPr>
          <a:xfrm>
            <a:off x="0" y="0"/>
            <a:ext cx="12192000" cy="1182688"/>
          </a:xfrm>
        </p:spPr>
        <p:txBody>
          <a:bodyPr>
            <a:noAutofit/>
          </a:bodyPr>
          <a:lstStyle/>
          <a:p>
            <a:pPr algn="ctr">
              <a:defRPr/>
            </a:pPr>
            <a:r>
              <a:rPr lang="es-PE" sz="4000" kern="1200" dirty="0" smtClean="0">
                <a:cs typeface="Arial" charset="0"/>
              </a:rPr>
              <a:t>Montos de Procedimientos </a:t>
            </a:r>
            <a:r>
              <a:rPr lang="es-PE" sz="4000" kern="1200" dirty="0" smtClean="0">
                <a:cs typeface="Arial" charset="0"/>
              </a:rPr>
              <a:t>2019</a:t>
            </a:r>
            <a:endParaRPr lang="es-ES" sz="4000" kern="1200" dirty="0">
              <a:ea typeface="+mn-ea"/>
              <a:cs typeface="Arial" charset="0"/>
            </a:endParaRPr>
          </a:p>
        </p:txBody>
      </p:sp>
      <p:graphicFrame>
        <p:nvGraphicFramePr>
          <p:cNvPr id="5" name="6 Tabla"/>
          <p:cNvGraphicFramePr>
            <a:graphicFrameLocks noGrp="1"/>
          </p:cNvGraphicFramePr>
          <p:nvPr>
            <p:extLst>
              <p:ext uri="{D42A27DB-BD31-4B8C-83A1-F6EECF244321}">
                <p14:modId xmlns:p14="http://schemas.microsoft.com/office/powerpoint/2010/main" val="3595990825"/>
              </p:ext>
            </p:extLst>
          </p:nvPr>
        </p:nvGraphicFramePr>
        <p:xfrm>
          <a:off x="143934" y="1052513"/>
          <a:ext cx="11904134" cy="5734049"/>
        </p:xfrm>
        <a:graphic>
          <a:graphicData uri="http://schemas.openxmlformats.org/drawingml/2006/table">
            <a:tbl>
              <a:tblPr/>
              <a:tblGrid>
                <a:gridCol w="3330786"/>
                <a:gridCol w="1983545"/>
                <a:gridCol w="1997612"/>
                <a:gridCol w="2192164"/>
                <a:gridCol w="2400027"/>
              </a:tblGrid>
              <a:tr h="504032">
                <a:tc rowSpan="2">
                  <a:txBody>
                    <a:bodyPr/>
                    <a:lstStyle/>
                    <a:p>
                      <a:pPr algn="ctr">
                        <a:lnSpc>
                          <a:spcPct val="115000"/>
                        </a:lnSpc>
                        <a:spcAft>
                          <a:spcPts val="0"/>
                        </a:spcAft>
                      </a:pPr>
                      <a:r>
                        <a:rPr lang="es-PE" sz="2000" b="1" dirty="0" smtClean="0">
                          <a:solidFill>
                            <a:schemeClr val="tx1"/>
                          </a:solidFill>
                          <a:latin typeface="+mn-lt"/>
                          <a:ea typeface="Times New Roman"/>
                          <a:cs typeface="Times New Roman"/>
                        </a:rPr>
                        <a:t>PROCEDIMIENTO DE SELECCIÓN</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rowSpan="2">
                  <a:txBody>
                    <a:bodyPr/>
                    <a:lstStyle/>
                    <a:p>
                      <a:pPr marL="0" algn="ctr" defTabSz="457200" rtl="0" eaLnBrk="1" latinLnBrk="0" hangingPunct="1">
                        <a:lnSpc>
                          <a:spcPct val="115000"/>
                        </a:lnSpc>
                        <a:spcAft>
                          <a:spcPts val="0"/>
                        </a:spcAft>
                      </a:pPr>
                      <a:r>
                        <a:rPr lang="es-PE" sz="2000" b="1" kern="1200" dirty="0">
                          <a:solidFill>
                            <a:schemeClr val="tx1"/>
                          </a:solidFill>
                          <a:latin typeface="+mn-lt"/>
                          <a:ea typeface="Times New Roman"/>
                          <a:cs typeface="Times New Roman"/>
                        </a:rPr>
                        <a:t>BIENES</a:t>
                      </a: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gridSpan="2">
                  <a:txBody>
                    <a:bodyPr/>
                    <a:lstStyle/>
                    <a:p>
                      <a:pPr algn="ctr">
                        <a:lnSpc>
                          <a:spcPct val="115000"/>
                        </a:lnSpc>
                        <a:spcAft>
                          <a:spcPts val="0"/>
                        </a:spcAft>
                      </a:pPr>
                      <a:r>
                        <a:rPr lang="es-PE" sz="2000" b="1" dirty="0">
                          <a:solidFill>
                            <a:schemeClr val="tx1"/>
                          </a:solidFill>
                          <a:latin typeface="+mn-lt"/>
                          <a:ea typeface="Times New Roman"/>
                          <a:cs typeface="Times New Roman"/>
                        </a:rPr>
                        <a:t>SERVICIOS </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endParaRPr lang="es-ES"/>
                    </a:p>
                  </a:txBody>
                  <a:tcPr/>
                </a:tc>
                <a:tc rowSpan="2">
                  <a:txBody>
                    <a:bodyPr/>
                    <a:lstStyle/>
                    <a:p>
                      <a:pPr marL="0" algn="ctr" defTabSz="457200" rtl="0" eaLnBrk="1" latinLnBrk="0" hangingPunct="1">
                        <a:lnSpc>
                          <a:spcPct val="115000"/>
                        </a:lnSpc>
                        <a:spcAft>
                          <a:spcPts val="0"/>
                        </a:spcAft>
                      </a:pPr>
                      <a:r>
                        <a:rPr lang="es-PE" sz="2000" b="1" kern="1200" dirty="0">
                          <a:solidFill>
                            <a:schemeClr val="tx1"/>
                          </a:solidFill>
                          <a:latin typeface="+mn-lt"/>
                          <a:ea typeface="Times New Roman"/>
                          <a:cs typeface="Times New Roman"/>
                        </a:rPr>
                        <a:t>OBRAS</a:t>
                      </a: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576037">
                <a:tc vMerge="1">
                  <a:txBody>
                    <a:bodyPr/>
                    <a:lstStyle/>
                    <a:p>
                      <a:endParaRPr lang="es-PE"/>
                    </a:p>
                  </a:txBody>
                  <a:tcPr/>
                </a:tc>
                <a:tc vMerge="1">
                  <a:txBody>
                    <a:bodyPr/>
                    <a:lstStyle/>
                    <a:p>
                      <a:endParaRPr lang="es-PE"/>
                    </a:p>
                  </a:txBody>
                  <a:tcPr/>
                </a:tc>
                <a:tc>
                  <a:txBody>
                    <a:bodyPr/>
                    <a:lstStyle/>
                    <a:p>
                      <a:pPr marL="0" algn="ctr" defTabSz="457200" rtl="0" eaLnBrk="1" latinLnBrk="0" hangingPunct="1">
                        <a:lnSpc>
                          <a:spcPct val="115000"/>
                        </a:lnSpc>
                        <a:spcAft>
                          <a:spcPts val="0"/>
                        </a:spcAft>
                      </a:pPr>
                      <a:r>
                        <a:rPr lang="es-PE" sz="2000" b="1" kern="1200" dirty="0" smtClean="0">
                          <a:solidFill>
                            <a:schemeClr val="tx1"/>
                          </a:solidFill>
                          <a:latin typeface="+mn-lt"/>
                          <a:ea typeface="Times New Roman"/>
                          <a:cs typeface="Times New Roman"/>
                        </a:rPr>
                        <a:t>EN </a:t>
                      </a:r>
                      <a:r>
                        <a:rPr lang="es-PE" sz="2000" b="1" kern="1200" dirty="0">
                          <a:solidFill>
                            <a:schemeClr val="tx1"/>
                          </a:solidFill>
                          <a:latin typeface="+mn-lt"/>
                          <a:ea typeface="Times New Roman"/>
                          <a:cs typeface="Times New Roman"/>
                        </a:rPr>
                        <a:t>GENERAL</a:t>
                      </a: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algn="ctr" defTabSz="457200" rtl="0" eaLnBrk="1" latinLnBrk="0" hangingPunct="1">
                        <a:lnSpc>
                          <a:spcPct val="115000"/>
                        </a:lnSpc>
                        <a:spcAft>
                          <a:spcPts val="0"/>
                        </a:spcAft>
                      </a:pPr>
                      <a:r>
                        <a:rPr lang="es-PE" sz="2000" b="1" kern="1200" dirty="0">
                          <a:solidFill>
                            <a:schemeClr val="tx1"/>
                          </a:solidFill>
                          <a:latin typeface="+mn-lt"/>
                          <a:ea typeface="Times New Roman"/>
                          <a:cs typeface="Times New Roman"/>
                        </a:rPr>
                        <a:t>CONSULTORÍAS</a:t>
                      </a: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vMerge="1">
                  <a:txBody>
                    <a:bodyPr/>
                    <a:lstStyle/>
                    <a:p>
                      <a:endParaRPr lang="es-PE"/>
                    </a:p>
                  </a:txBody>
                  <a:tcPr/>
                </a:tc>
              </a:tr>
              <a:tr h="684243">
                <a:tc>
                  <a:txBody>
                    <a:bodyPr/>
                    <a:lstStyle/>
                    <a:p>
                      <a:pPr algn="ctr">
                        <a:lnSpc>
                          <a:spcPct val="115000"/>
                        </a:lnSpc>
                        <a:spcAft>
                          <a:spcPts val="0"/>
                        </a:spcAft>
                      </a:pPr>
                      <a:r>
                        <a:rPr lang="es-PE" sz="2000" b="1" dirty="0">
                          <a:solidFill>
                            <a:schemeClr val="tx1"/>
                          </a:solidFill>
                          <a:latin typeface="+mn-lt"/>
                          <a:ea typeface="Times New Roman"/>
                          <a:cs typeface="Times New Roman"/>
                        </a:rPr>
                        <a:t>LICITACIÓN PÚBLICA</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PE" sz="2000" dirty="0" smtClean="0">
                          <a:solidFill>
                            <a:schemeClr val="tx1"/>
                          </a:solidFill>
                          <a:latin typeface="+mn-lt"/>
                          <a:ea typeface="Times New Roman"/>
                          <a:cs typeface="Times New Roman"/>
                        </a:rPr>
                        <a:t>&gt;= a S/.400,000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PE" sz="1600" dirty="0">
                          <a:solidFill>
                            <a:schemeClr val="tx1"/>
                          </a:solidFill>
                          <a:latin typeface="+mn-lt"/>
                          <a:ea typeface="Times New Roman"/>
                          <a:cs typeface="Times New Roman"/>
                        </a:rPr>
                        <a:t> </a:t>
                      </a:r>
                      <a:endParaRPr lang="es-PE" sz="16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PE" sz="1600" dirty="0">
                          <a:solidFill>
                            <a:schemeClr val="tx1"/>
                          </a:solidFill>
                          <a:latin typeface="+mn-lt"/>
                          <a:ea typeface="Times New Roman"/>
                          <a:cs typeface="Times New Roman"/>
                        </a:rPr>
                        <a:t> </a:t>
                      </a:r>
                      <a:endParaRPr lang="es-PE" sz="16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PE" sz="2000" dirty="0">
                          <a:solidFill>
                            <a:schemeClr val="tx1"/>
                          </a:solidFill>
                          <a:latin typeface="+mn-lt"/>
                          <a:ea typeface="Times New Roman"/>
                          <a:cs typeface="Times New Roman"/>
                        </a:rPr>
                        <a:t>&gt;= a S/. 1 800,000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840">
                <a:tc>
                  <a:txBody>
                    <a:bodyPr/>
                    <a:lstStyle/>
                    <a:p>
                      <a:pPr algn="ctr">
                        <a:lnSpc>
                          <a:spcPct val="115000"/>
                        </a:lnSpc>
                        <a:spcAft>
                          <a:spcPts val="0"/>
                        </a:spcAft>
                      </a:pPr>
                      <a:r>
                        <a:rPr lang="es-PE" sz="2000" b="1" dirty="0" smtClean="0">
                          <a:solidFill>
                            <a:schemeClr val="tx1"/>
                          </a:solidFill>
                          <a:latin typeface="+mn-lt"/>
                          <a:ea typeface="Times New Roman"/>
                          <a:cs typeface="Times New Roman"/>
                        </a:rPr>
                        <a:t>CONCURSO PÚBLICO</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0"/>
                        </a:spcAft>
                      </a:pPr>
                      <a:r>
                        <a:rPr lang="es-PE" sz="1600" dirty="0">
                          <a:solidFill>
                            <a:schemeClr val="tx1"/>
                          </a:solidFill>
                          <a:latin typeface="+mn-lt"/>
                          <a:ea typeface="Times New Roman"/>
                          <a:cs typeface="Times New Roman"/>
                        </a:rPr>
                        <a:t> </a:t>
                      </a:r>
                      <a:endParaRPr lang="es-PE" sz="16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lnSpc>
                          <a:spcPct val="115000"/>
                        </a:lnSpc>
                        <a:spcAft>
                          <a:spcPts val="0"/>
                        </a:spcAft>
                      </a:pPr>
                      <a:r>
                        <a:rPr lang="es-PE" sz="2000" dirty="0">
                          <a:solidFill>
                            <a:schemeClr val="tx1"/>
                          </a:solidFill>
                          <a:latin typeface="+mn-lt"/>
                          <a:ea typeface="Times New Roman"/>
                          <a:cs typeface="Times New Roman"/>
                        </a:rPr>
                        <a:t>&gt;= a S/. 400,000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s-PE" sz="2000" dirty="0">
                          <a:solidFill>
                            <a:schemeClr val="tx1"/>
                          </a:solidFill>
                          <a:latin typeface="+mn-lt"/>
                          <a:ea typeface="Times New Roman"/>
                          <a:cs typeface="Times New Roman"/>
                        </a:rPr>
                        <a:t> </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841214">
                <a:tc>
                  <a:txBody>
                    <a:bodyPr/>
                    <a:lstStyle/>
                    <a:p>
                      <a:pPr algn="ctr">
                        <a:lnSpc>
                          <a:spcPct val="115000"/>
                        </a:lnSpc>
                        <a:spcAft>
                          <a:spcPts val="0"/>
                        </a:spcAft>
                      </a:pPr>
                      <a:r>
                        <a:rPr lang="es-PE" sz="2000" b="1" dirty="0">
                          <a:solidFill>
                            <a:schemeClr val="tx1"/>
                          </a:solidFill>
                          <a:latin typeface="+mn-lt"/>
                          <a:ea typeface="Times New Roman"/>
                          <a:cs typeface="Times New Roman"/>
                        </a:rPr>
                        <a:t>ADJUDICACIÓN SIMPLIFICADA</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0"/>
                        </a:spcAft>
                      </a:pPr>
                      <a:r>
                        <a:rPr lang="es-PE" sz="2000" dirty="0">
                          <a:solidFill>
                            <a:schemeClr val="tx1"/>
                          </a:solidFill>
                          <a:latin typeface="+mn-lt"/>
                          <a:ea typeface="Times New Roman"/>
                          <a:cs typeface="Times New Roman"/>
                        </a:rPr>
                        <a:t>&lt; </a:t>
                      </a:r>
                      <a:r>
                        <a:rPr lang="es-PE" sz="2000" dirty="0" smtClean="0">
                          <a:solidFill>
                            <a:schemeClr val="tx1"/>
                          </a:solidFill>
                          <a:latin typeface="+mn-lt"/>
                          <a:ea typeface="Times New Roman"/>
                          <a:cs typeface="Times New Roman"/>
                        </a:rPr>
                        <a:t>a S</a:t>
                      </a:r>
                      <a:r>
                        <a:rPr lang="es-PE" sz="2000" dirty="0">
                          <a:solidFill>
                            <a:schemeClr val="tx1"/>
                          </a:solidFill>
                          <a:latin typeface="+mn-lt"/>
                          <a:ea typeface="Times New Roman"/>
                          <a:cs typeface="Times New Roman"/>
                        </a:rPr>
                        <a:t>/. 400,000</a:t>
                      </a:r>
                      <a:br>
                        <a:rPr lang="es-PE" sz="2000" dirty="0">
                          <a:solidFill>
                            <a:schemeClr val="tx1"/>
                          </a:solidFill>
                          <a:latin typeface="+mn-lt"/>
                          <a:ea typeface="Times New Roman"/>
                          <a:cs typeface="Times New Roman"/>
                        </a:rPr>
                      </a:br>
                      <a:r>
                        <a:rPr lang="es-PE" sz="2000" dirty="0">
                          <a:solidFill>
                            <a:schemeClr val="tx1"/>
                          </a:solidFill>
                          <a:latin typeface="+mn-lt"/>
                          <a:ea typeface="Times New Roman"/>
                          <a:cs typeface="Times New Roman"/>
                        </a:rPr>
                        <a:t>&gt; </a:t>
                      </a:r>
                      <a:r>
                        <a:rPr lang="es-PE" sz="2000" dirty="0" smtClean="0">
                          <a:solidFill>
                            <a:schemeClr val="tx1"/>
                          </a:solidFill>
                          <a:latin typeface="+mn-lt"/>
                          <a:ea typeface="Times New Roman"/>
                          <a:cs typeface="Times New Roman"/>
                        </a:rPr>
                        <a:t>31,600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PE" sz="2000" dirty="0">
                          <a:solidFill>
                            <a:schemeClr val="tx1"/>
                          </a:solidFill>
                          <a:latin typeface="+mn-lt"/>
                          <a:ea typeface="Times New Roman"/>
                          <a:cs typeface="Times New Roman"/>
                        </a:rPr>
                        <a:t>&lt; a S</a:t>
                      </a:r>
                      <a:r>
                        <a:rPr lang="es-PE" sz="2000" dirty="0" smtClean="0">
                          <a:solidFill>
                            <a:schemeClr val="tx1"/>
                          </a:solidFill>
                          <a:latin typeface="+mn-lt"/>
                          <a:ea typeface="Times New Roman"/>
                          <a:cs typeface="Times New Roman"/>
                        </a:rPr>
                        <a:t>/.400,000</a:t>
                      </a:r>
                      <a:r>
                        <a:rPr lang="es-PE" sz="2000" dirty="0">
                          <a:solidFill>
                            <a:schemeClr val="tx1"/>
                          </a:solidFill>
                          <a:latin typeface="+mn-lt"/>
                          <a:ea typeface="Times New Roman"/>
                          <a:cs typeface="Times New Roman"/>
                        </a:rPr>
                        <a:t/>
                      </a:r>
                      <a:br>
                        <a:rPr lang="es-PE" sz="2000" dirty="0">
                          <a:solidFill>
                            <a:schemeClr val="tx1"/>
                          </a:solidFill>
                          <a:latin typeface="+mn-lt"/>
                          <a:ea typeface="Times New Roman"/>
                          <a:cs typeface="Times New Roman"/>
                        </a:rPr>
                      </a:br>
                      <a:r>
                        <a:rPr lang="es-PE" sz="2000" dirty="0">
                          <a:solidFill>
                            <a:schemeClr val="tx1"/>
                          </a:solidFill>
                          <a:latin typeface="+mn-lt"/>
                          <a:ea typeface="Times New Roman"/>
                          <a:cs typeface="Times New Roman"/>
                        </a:rPr>
                        <a:t>&gt; </a:t>
                      </a:r>
                      <a:r>
                        <a:rPr lang="es-PE" sz="2000" dirty="0" smtClean="0">
                          <a:solidFill>
                            <a:schemeClr val="tx1"/>
                          </a:solidFill>
                          <a:latin typeface="+mn-lt"/>
                          <a:ea typeface="Times New Roman"/>
                          <a:cs typeface="Times New Roman"/>
                        </a:rPr>
                        <a:t>31,600 </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PE" sz="2000" dirty="0">
                          <a:solidFill>
                            <a:schemeClr val="tx1"/>
                          </a:solidFill>
                          <a:latin typeface="+mn-lt"/>
                          <a:ea typeface="Times New Roman"/>
                          <a:cs typeface="Times New Roman"/>
                        </a:rPr>
                        <a:t>&lt; a S/. 400,000</a:t>
                      </a:r>
                      <a:br>
                        <a:rPr lang="es-PE" sz="2000" dirty="0">
                          <a:solidFill>
                            <a:schemeClr val="tx1"/>
                          </a:solidFill>
                          <a:latin typeface="+mn-lt"/>
                          <a:ea typeface="Times New Roman"/>
                          <a:cs typeface="Times New Roman"/>
                        </a:rPr>
                      </a:br>
                      <a:r>
                        <a:rPr lang="es-PE" sz="2000" dirty="0">
                          <a:solidFill>
                            <a:schemeClr val="tx1"/>
                          </a:solidFill>
                          <a:latin typeface="+mn-lt"/>
                          <a:ea typeface="Times New Roman"/>
                          <a:cs typeface="Times New Roman"/>
                        </a:rPr>
                        <a:t>&gt; a </a:t>
                      </a:r>
                      <a:r>
                        <a:rPr lang="es-PE" sz="2000" dirty="0" smtClean="0">
                          <a:solidFill>
                            <a:schemeClr val="tx1"/>
                          </a:solidFill>
                          <a:latin typeface="+mn-lt"/>
                          <a:ea typeface="Times New Roman"/>
                          <a:cs typeface="Times New Roman"/>
                        </a:rPr>
                        <a:t>31,600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PE" sz="2000" dirty="0">
                          <a:solidFill>
                            <a:schemeClr val="tx1"/>
                          </a:solidFill>
                          <a:latin typeface="+mn-lt"/>
                          <a:ea typeface="Times New Roman"/>
                          <a:cs typeface="Times New Roman"/>
                        </a:rPr>
                        <a:t>&lt; a S/. 1 800,000</a:t>
                      </a:r>
                      <a:br>
                        <a:rPr lang="es-PE" sz="2000" dirty="0">
                          <a:solidFill>
                            <a:schemeClr val="tx1"/>
                          </a:solidFill>
                          <a:latin typeface="+mn-lt"/>
                          <a:ea typeface="Times New Roman"/>
                          <a:cs typeface="Times New Roman"/>
                        </a:rPr>
                      </a:br>
                      <a:r>
                        <a:rPr lang="es-PE" sz="2000" dirty="0">
                          <a:solidFill>
                            <a:schemeClr val="tx1"/>
                          </a:solidFill>
                          <a:latin typeface="+mn-lt"/>
                          <a:ea typeface="Times New Roman"/>
                          <a:cs typeface="Times New Roman"/>
                        </a:rPr>
                        <a:t>&gt; </a:t>
                      </a:r>
                      <a:r>
                        <a:rPr lang="es-PE" sz="2000" dirty="0" smtClean="0">
                          <a:solidFill>
                            <a:schemeClr val="tx1"/>
                          </a:solidFill>
                          <a:latin typeface="+mn-lt"/>
                          <a:ea typeface="Times New Roman"/>
                          <a:cs typeface="Times New Roman"/>
                        </a:rPr>
                        <a:t>a 31,600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8902">
                <a:tc>
                  <a:txBody>
                    <a:bodyPr/>
                    <a:lstStyle/>
                    <a:p>
                      <a:pPr algn="ctr">
                        <a:lnSpc>
                          <a:spcPct val="115000"/>
                        </a:lnSpc>
                        <a:spcAft>
                          <a:spcPts val="0"/>
                        </a:spcAft>
                      </a:pPr>
                      <a:r>
                        <a:rPr lang="es-PE" sz="2000" b="1" dirty="0">
                          <a:solidFill>
                            <a:schemeClr val="tx1"/>
                          </a:solidFill>
                          <a:latin typeface="+mn-lt"/>
                          <a:ea typeface="Times New Roman"/>
                          <a:cs typeface="Times New Roman"/>
                        </a:rPr>
                        <a:t>SELECCIÓN DE CONSULTORES </a:t>
                      </a:r>
                      <a:r>
                        <a:rPr lang="es-PE" sz="2000" b="1" dirty="0" smtClean="0">
                          <a:solidFill>
                            <a:schemeClr val="tx1"/>
                          </a:solidFill>
                          <a:latin typeface="+mn-lt"/>
                          <a:ea typeface="Times New Roman"/>
                          <a:cs typeface="Times New Roman"/>
                        </a:rPr>
                        <a:t>INDIVIDUALES </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0"/>
                        </a:spcAft>
                      </a:pPr>
                      <a:r>
                        <a:rPr lang="es-PE" sz="1600" dirty="0">
                          <a:solidFill>
                            <a:schemeClr val="tx1"/>
                          </a:solidFill>
                          <a:latin typeface="+mn-lt"/>
                          <a:ea typeface="Times New Roman"/>
                          <a:cs typeface="Times New Roman"/>
                        </a:rPr>
                        <a:t> </a:t>
                      </a:r>
                      <a:endParaRPr lang="es-PE" sz="16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PE" sz="2000" dirty="0">
                          <a:solidFill>
                            <a:schemeClr val="tx1"/>
                          </a:solidFill>
                          <a:latin typeface="+mn-lt"/>
                          <a:ea typeface="Times New Roman"/>
                          <a:cs typeface="Times New Roman"/>
                        </a:rPr>
                        <a:t> </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PE" sz="2000" dirty="0">
                          <a:solidFill>
                            <a:schemeClr val="tx1"/>
                          </a:solidFill>
                          <a:latin typeface="+mn-lt"/>
                          <a:ea typeface="Times New Roman"/>
                          <a:cs typeface="Times New Roman"/>
                        </a:rPr>
                        <a:t>&lt; a S/. </a:t>
                      </a:r>
                      <a:r>
                        <a:rPr lang="es-PE" sz="2000" dirty="0" smtClean="0">
                          <a:solidFill>
                            <a:schemeClr val="tx1"/>
                          </a:solidFill>
                          <a:latin typeface="+mn-lt"/>
                          <a:ea typeface="Times New Roman"/>
                          <a:cs typeface="Times New Roman"/>
                        </a:rPr>
                        <a:t>100,000</a:t>
                      </a:r>
                      <a:r>
                        <a:rPr lang="es-PE" sz="2000" dirty="0">
                          <a:solidFill>
                            <a:schemeClr val="tx1"/>
                          </a:solidFill>
                          <a:latin typeface="+mn-lt"/>
                          <a:ea typeface="Times New Roman"/>
                          <a:cs typeface="Times New Roman"/>
                        </a:rPr>
                        <a:t/>
                      </a:r>
                      <a:br>
                        <a:rPr lang="es-PE" sz="2000" dirty="0">
                          <a:solidFill>
                            <a:schemeClr val="tx1"/>
                          </a:solidFill>
                          <a:latin typeface="+mn-lt"/>
                          <a:ea typeface="Times New Roman"/>
                          <a:cs typeface="Times New Roman"/>
                        </a:rPr>
                      </a:br>
                      <a:r>
                        <a:rPr lang="es-PE" sz="2000" dirty="0">
                          <a:solidFill>
                            <a:schemeClr val="tx1"/>
                          </a:solidFill>
                          <a:latin typeface="+mn-lt"/>
                          <a:ea typeface="Times New Roman"/>
                          <a:cs typeface="Times New Roman"/>
                        </a:rPr>
                        <a:t>&gt; </a:t>
                      </a:r>
                      <a:r>
                        <a:rPr lang="es-PE" sz="2000" dirty="0" smtClean="0">
                          <a:solidFill>
                            <a:schemeClr val="tx1"/>
                          </a:solidFill>
                          <a:latin typeface="+mn-lt"/>
                          <a:ea typeface="Times New Roman"/>
                          <a:cs typeface="Times New Roman"/>
                        </a:rPr>
                        <a:t>a 31,600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PE" sz="1600" dirty="0">
                          <a:solidFill>
                            <a:schemeClr val="tx1"/>
                          </a:solidFill>
                          <a:latin typeface="+mn-lt"/>
                          <a:ea typeface="Times New Roman"/>
                          <a:cs typeface="Times New Roman"/>
                        </a:rPr>
                        <a:t> </a:t>
                      </a:r>
                      <a:endParaRPr lang="es-PE" sz="16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806059">
                <a:tc>
                  <a:txBody>
                    <a:bodyPr/>
                    <a:lstStyle/>
                    <a:p>
                      <a:pPr algn="ctr">
                        <a:lnSpc>
                          <a:spcPct val="115000"/>
                        </a:lnSpc>
                        <a:spcAft>
                          <a:spcPts val="0"/>
                        </a:spcAft>
                      </a:pPr>
                      <a:r>
                        <a:rPr lang="es-PE" sz="2000" b="1" dirty="0">
                          <a:solidFill>
                            <a:schemeClr val="tx1"/>
                          </a:solidFill>
                          <a:latin typeface="+mn-lt"/>
                          <a:ea typeface="Times New Roman"/>
                          <a:cs typeface="Times New Roman"/>
                        </a:rPr>
                        <a:t>SUBASTA INVERSA ELECTRÓNICA</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0"/>
                        </a:spcAft>
                      </a:pPr>
                      <a:r>
                        <a:rPr lang="es-PE" sz="2000" dirty="0" smtClean="0">
                          <a:solidFill>
                            <a:schemeClr val="tx1"/>
                          </a:solidFill>
                          <a:latin typeface="+mn-lt"/>
                          <a:ea typeface="Times New Roman"/>
                          <a:cs typeface="Times New Roman"/>
                        </a:rPr>
                        <a:t>&gt; a 31,600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PE" sz="2000" dirty="0" smtClean="0">
                          <a:solidFill>
                            <a:schemeClr val="tx1"/>
                          </a:solidFill>
                          <a:latin typeface="+mn-lt"/>
                          <a:ea typeface="Times New Roman"/>
                          <a:cs typeface="Times New Roman"/>
                        </a:rPr>
                        <a:t>&gt; a 31,600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PE" sz="1600" dirty="0">
                          <a:solidFill>
                            <a:schemeClr val="tx1"/>
                          </a:solidFill>
                          <a:latin typeface="+mn-lt"/>
                          <a:ea typeface="Times New Roman"/>
                          <a:cs typeface="Times New Roman"/>
                        </a:rPr>
                        <a:t> </a:t>
                      </a:r>
                      <a:endParaRPr lang="es-PE" sz="16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PE" sz="1600" dirty="0">
                          <a:solidFill>
                            <a:schemeClr val="tx1"/>
                          </a:solidFill>
                          <a:latin typeface="+mn-lt"/>
                          <a:ea typeface="Times New Roman"/>
                          <a:cs typeface="Times New Roman"/>
                        </a:rPr>
                        <a:t> </a:t>
                      </a:r>
                      <a:endParaRPr lang="es-PE" sz="16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751722">
                <a:tc>
                  <a:txBody>
                    <a:bodyPr/>
                    <a:lstStyle/>
                    <a:p>
                      <a:pPr algn="ctr">
                        <a:lnSpc>
                          <a:spcPct val="115000"/>
                        </a:lnSpc>
                        <a:spcAft>
                          <a:spcPts val="0"/>
                        </a:spcAft>
                      </a:pPr>
                      <a:r>
                        <a:rPr lang="es-PE" sz="2000" b="1" dirty="0" smtClean="0">
                          <a:solidFill>
                            <a:schemeClr val="tx1"/>
                          </a:solidFill>
                          <a:latin typeface="+mn-lt"/>
                          <a:ea typeface="Times New Roman"/>
                          <a:cs typeface="Times New Roman"/>
                        </a:rPr>
                        <a:t>COMPARACIÓN</a:t>
                      </a:r>
                    </a:p>
                    <a:p>
                      <a:pPr algn="ctr">
                        <a:lnSpc>
                          <a:spcPct val="115000"/>
                        </a:lnSpc>
                        <a:spcAft>
                          <a:spcPts val="0"/>
                        </a:spcAft>
                      </a:pPr>
                      <a:r>
                        <a:rPr lang="es-PE" sz="2000" b="1" dirty="0" smtClean="0">
                          <a:solidFill>
                            <a:schemeClr val="tx1"/>
                          </a:solidFill>
                          <a:latin typeface="+mn-lt"/>
                          <a:ea typeface="Times New Roman"/>
                          <a:cs typeface="Times New Roman"/>
                        </a:rPr>
                        <a:t>DE PRECIOS</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0"/>
                        </a:spcAft>
                      </a:pPr>
                      <a:r>
                        <a:rPr lang="es-PE" sz="2000" dirty="0">
                          <a:solidFill>
                            <a:schemeClr val="tx1"/>
                          </a:solidFill>
                          <a:latin typeface="+mn-lt"/>
                          <a:ea typeface="Times New Roman"/>
                          <a:cs typeface="Times New Roman"/>
                        </a:rPr>
                        <a:t>&lt; a S/. 40,000</a:t>
                      </a:r>
                      <a:br>
                        <a:rPr lang="es-PE" sz="2000" dirty="0">
                          <a:solidFill>
                            <a:schemeClr val="tx1"/>
                          </a:solidFill>
                          <a:latin typeface="+mn-lt"/>
                          <a:ea typeface="Times New Roman"/>
                          <a:cs typeface="Times New Roman"/>
                        </a:rPr>
                      </a:br>
                      <a:r>
                        <a:rPr lang="es-PE" sz="2000" dirty="0">
                          <a:solidFill>
                            <a:schemeClr val="tx1"/>
                          </a:solidFill>
                          <a:latin typeface="+mn-lt"/>
                          <a:ea typeface="Times New Roman"/>
                          <a:cs typeface="Times New Roman"/>
                        </a:rPr>
                        <a:t>&gt; </a:t>
                      </a:r>
                      <a:r>
                        <a:rPr lang="es-PE" sz="2000" dirty="0" smtClean="0">
                          <a:solidFill>
                            <a:schemeClr val="tx1"/>
                          </a:solidFill>
                          <a:latin typeface="+mn-lt"/>
                          <a:ea typeface="Times New Roman"/>
                          <a:cs typeface="Times New Roman"/>
                        </a:rPr>
                        <a:t>a 31,600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PE" sz="2000" dirty="0">
                          <a:solidFill>
                            <a:schemeClr val="tx1"/>
                          </a:solidFill>
                          <a:latin typeface="+mn-lt"/>
                          <a:ea typeface="Times New Roman"/>
                          <a:cs typeface="Times New Roman"/>
                        </a:rPr>
                        <a:t>&lt; a S</a:t>
                      </a:r>
                      <a:r>
                        <a:rPr lang="es-PE" sz="2000" dirty="0" smtClean="0">
                          <a:solidFill>
                            <a:schemeClr val="tx1"/>
                          </a:solidFill>
                          <a:latin typeface="+mn-lt"/>
                          <a:ea typeface="Times New Roman"/>
                          <a:cs typeface="Times New Roman"/>
                        </a:rPr>
                        <a:t>/.40,000 </a:t>
                      </a:r>
                      <a:r>
                        <a:rPr lang="es-PE" sz="2000" dirty="0">
                          <a:solidFill>
                            <a:schemeClr val="tx1"/>
                          </a:solidFill>
                          <a:latin typeface="+mn-lt"/>
                          <a:ea typeface="Times New Roman"/>
                          <a:cs typeface="Times New Roman"/>
                        </a:rPr>
                        <a:t/>
                      </a:r>
                      <a:br>
                        <a:rPr lang="es-PE" sz="2000" dirty="0">
                          <a:solidFill>
                            <a:schemeClr val="tx1"/>
                          </a:solidFill>
                          <a:latin typeface="+mn-lt"/>
                          <a:ea typeface="Times New Roman"/>
                          <a:cs typeface="Times New Roman"/>
                        </a:rPr>
                      </a:br>
                      <a:r>
                        <a:rPr lang="es-PE" sz="2000" dirty="0">
                          <a:solidFill>
                            <a:schemeClr val="tx1"/>
                          </a:solidFill>
                          <a:latin typeface="+mn-lt"/>
                          <a:ea typeface="Times New Roman"/>
                          <a:cs typeface="Times New Roman"/>
                        </a:rPr>
                        <a:t>&gt; </a:t>
                      </a:r>
                      <a:r>
                        <a:rPr lang="es-PE" sz="2000" dirty="0" smtClean="0">
                          <a:solidFill>
                            <a:schemeClr val="tx1"/>
                          </a:solidFill>
                          <a:latin typeface="+mn-lt"/>
                          <a:ea typeface="Times New Roman"/>
                          <a:cs typeface="Times New Roman"/>
                        </a:rPr>
                        <a:t>a 31,600</a:t>
                      </a:r>
                      <a:endParaRPr lang="es-PE" sz="20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PE" sz="1600" dirty="0">
                          <a:solidFill>
                            <a:schemeClr val="tx1"/>
                          </a:solidFill>
                          <a:latin typeface="+mn-lt"/>
                          <a:ea typeface="Times New Roman"/>
                          <a:cs typeface="Times New Roman"/>
                        </a:rPr>
                        <a:t> </a:t>
                      </a:r>
                      <a:endParaRPr lang="es-PE" sz="16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PE" sz="1600" dirty="0">
                          <a:solidFill>
                            <a:schemeClr val="tx1"/>
                          </a:solidFill>
                          <a:latin typeface="+mn-lt"/>
                          <a:ea typeface="Times New Roman"/>
                          <a:cs typeface="Times New Roman"/>
                        </a:rPr>
                        <a:t> </a:t>
                      </a:r>
                      <a:endParaRPr lang="es-PE" sz="1600" dirty="0">
                        <a:solidFill>
                          <a:schemeClr val="tx1"/>
                        </a:solidFill>
                        <a:latin typeface="+mn-lt"/>
                        <a:ea typeface="Calibri"/>
                        <a:cs typeface="Times New Roman"/>
                      </a:endParaRPr>
                    </a:p>
                  </a:txBody>
                  <a:tcPr marL="59265" marR="592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67140128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30</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None/>
              <a:defRPr/>
            </a:pPr>
            <a:r>
              <a:rPr lang="es-PE" dirty="0" smtClean="0"/>
              <a:t>Evaluación de </a:t>
            </a:r>
            <a:r>
              <a:rPr lang="es-PE" dirty="0"/>
              <a:t>Ofertas</a:t>
            </a:r>
          </a:p>
          <a:p>
            <a:pPr marL="342900" lvl="1" indent="-342900" algn="just">
              <a:lnSpc>
                <a:spcPct val="100000"/>
              </a:lnSpc>
              <a:spcBef>
                <a:spcPts val="519"/>
              </a:spcBef>
              <a:defRPr/>
            </a:pPr>
            <a:r>
              <a:rPr lang="en-US" altLang="es-PE" dirty="0" smtClean="0"/>
              <a:t>Si </a:t>
            </a:r>
            <a:r>
              <a:rPr lang="en-US" altLang="es-PE" dirty="0"/>
              <a:t>hay empate, </a:t>
            </a:r>
            <a:r>
              <a:rPr lang="en-US" altLang="es-PE" dirty="0" smtClean="0"/>
              <a:t>el </a:t>
            </a:r>
            <a:r>
              <a:rPr lang="es-PE" dirty="0" smtClean="0"/>
              <a:t>orden </a:t>
            </a:r>
            <a:r>
              <a:rPr lang="es-PE" dirty="0"/>
              <a:t>de prelación se determina por sorteo, con presencia de notario o juez de paz, pudiendo participar en calidad de veedor un representante del Sistema Nacional de </a:t>
            </a:r>
            <a:r>
              <a:rPr lang="es-PE" dirty="0" smtClean="0"/>
              <a:t>Control.  Además </a:t>
            </a:r>
            <a:r>
              <a:rPr lang="en-US" altLang="es-PE" dirty="0"/>
              <a:t>se debe</a:t>
            </a:r>
            <a:r>
              <a:rPr lang="es-PE" dirty="0"/>
              <a:t> citar oportunamente a </a:t>
            </a:r>
            <a:r>
              <a:rPr lang="es-PE" dirty="0" smtClean="0"/>
              <a:t>los postores </a:t>
            </a:r>
            <a:r>
              <a:rPr lang="es-PE" dirty="0"/>
              <a:t>que hayan empatado </a:t>
            </a:r>
            <a:endParaRPr lang="es-ES" dirty="0"/>
          </a:p>
          <a:p>
            <a:pPr marL="0" indent="0">
              <a:buNone/>
              <a:defRPr/>
            </a:pPr>
            <a:r>
              <a:rPr lang="es-PE" dirty="0">
                <a:solidFill>
                  <a:srgbClr val="FF0000"/>
                </a:solidFill>
              </a:rPr>
              <a:t>Calificación de Ofertas</a:t>
            </a:r>
          </a:p>
          <a:p>
            <a:pPr marL="342900" lvl="1" indent="-342900" algn="just">
              <a:lnSpc>
                <a:spcPct val="100000"/>
              </a:lnSpc>
              <a:spcBef>
                <a:spcPts val="519"/>
              </a:spcBef>
              <a:defRPr/>
            </a:pPr>
            <a:r>
              <a:rPr lang="es-PE" dirty="0">
                <a:solidFill>
                  <a:srgbClr val="FF0000"/>
                </a:solidFill>
              </a:rPr>
              <a:t>Solo  </a:t>
            </a:r>
            <a:r>
              <a:rPr lang="es-PE" dirty="0" smtClean="0">
                <a:solidFill>
                  <a:srgbClr val="FF0000"/>
                </a:solidFill>
              </a:rPr>
              <a:t>se califica la oferta </a:t>
            </a:r>
            <a:r>
              <a:rPr lang="es-PE" dirty="0">
                <a:solidFill>
                  <a:srgbClr val="FF0000"/>
                </a:solidFill>
              </a:rPr>
              <a:t>del postor con mejor puntaje</a:t>
            </a:r>
          </a:p>
          <a:p>
            <a:pPr marL="342900" lvl="1" indent="-342900" algn="just">
              <a:lnSpc>
                <a:spcPct val="100000"/>
              </a:lnSpc>
              <a:spcBef>
                <a:spcPts val="519"/>
              </a:spcBef>
              <a:defRPr/>
            </a:pPr>
            <a:r>
              <a:rPr lang="es-PE" dirty="0">
                <a:solidFill>
                  <a:srgbClr val="FF0000"/>
                </a:solidFill>
              </a:rPr>
              <a:t>Verificar cumplimento de </a:t>
            </a:r>
            <a:r>
              <a:rPr lang="es-PE" dirty="0" smtClean="0">
                <a:solidFill>
                  <a:srgbClr val="FF0000"/>
                </a:solidFill>
              </a:rPr>
              <a:t>los requisitos </a:t>
            </a:r>
            <a:r>
              <a:rPr lang="es-PE" dirty="0">
                <a:solidFill>
                  <a:srgbClr val="FF0000"/>
                </a:solidFill>
              </a:rPr>
              <a:t>de </a:t>
            </a:r>
            <a:r>
              <a:rPr lang="es-PE" dirty="0" smtClean="0">
                <a:solidFill>
                  <a:srgbClr val="FF0000"/>
                </a:solidFill>
              </a:rPr>
              <a:t>calificación. De no cumplir, la oferta </a:t>
            </a:r>
            <a:r>
              <a:rPr lang="es-PE" dirty="0">
                <a:solidFill>
                  <a:srgbClr val="FF0000"/>
                </a:solidFill>
              </a:rPr>
              <a:t>es descalificada</a:t>
            </a:r>
          </a:p>
          <a:p>
            <a:pPr marL="342900" lvl="1" indent="-342900" algn="just">
              <a:lnSpc>
                <a:spcPct val="100000"/>
              </a:lnSpc>
              <a:spcBef>
                <a:spcPts val="519"/>
              </a:spcBef>
              <a:defRPr/>
            </a:pPr>
            <a:r>
              <a:rPr lang="es-PE" dirty="0">
                <a:solidFill>
                  <a:srgbClr val="FF0000"/>
                </a:solidFill>
              </a:rPr>
              <a:t>En tal caso, se debe verificar si postor que quedó en segundo lugar cumple dichos requisitos, y así sucesivamente en el orden de prelación de ofertas</a:t>
            </a:r>
            <a:endParaRPr lang="es-MX" dirty="0">
              <a:solidFill>
                <a:srgbClr val="FF0000"/>
              </a:solidFill>
            </a:endParaRPr>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8465822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31</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None/>
              <a:defRPr/>
            </a:pPr>
            <a:r>
              <a:rPr lang="es-PE" dirty="0"/>
              <a:t>Otorgamiento de Buena Pro</a:t>
            </a:r>
          </a:p>
          <a:p>
            <a:pPr marL="342900" lvl="1" indent="-342900" algn="just">
              <a:lnSpc>
                <a:spcPct val="100000"/>
              </a:lnSpc>
              <a:spcBef>
                <a:spcPts val="519"/>
              </a:spcBef>
              <a:defRPr/>
            </a:pPr>
            <a:r>
              <a:rPr lang="en-US" altLang="es-PE" dirty="0"/>
              <a:t>Se otorga al postor cuando cumpla con </a:t>
            </a:r>
            <a:r>
              <a:rPr lang="en-US" altLang="es-PE" dirty="0">
                <a:solidFill>
                  <a:srgbClr val="FF0000"/>
                </a:solidFill>
              </a:rPr>
              <a:t>los </a:t>
            </a:r>
            <a:r>
              <a:rPr lang="en-US" altLang="es-PE" dirty="0" smtClean="0">
                <a:solidFill>
                  <a:srgbClr val="FF0000"/>
                </a:solidFill>
              </a:rPr>
              <a:t>requisitos </a:t>
            </a:r>
            <a:r>
              <a:rPr lang="en-US" altLang="es-PE" dirty="0">
                <a:solidFill>
                  <a:srgbClr val="FF0000"/>
                </a:solidFill>
              </a:rPr>
              <a:t>de </a:t>
            </a:r>
            <a:r>
              <a:rPr lang="en-US" altLang="es-PE" dirty="0" err="1" smtClean="0">
                <a:solidFill>
                  <a:srgbClr val="FF0000"/>
                </a:solidFill>
              </a:rPr>
              <a:t>calificación</a:t>
            </a:r>
            <a:endParaRPr lang="en-US" altLang="es-PE" dirty="0">
              <a:solidFill>
                <a:srgbClr val="FF0000"/>
              </a:solidFill>
            </a:endParaRPr>
          </a:p>
          <a:p>
            <a:pPr marL="342900" lvl="1" indent="-342900" algn="just">
              <a:lnSpc>
                <a:spcPct val="100000"/>
              </a:lnSpc>
              <a:spcBef>
                <a:spcPts val="519"/>
              </a:spcBef>
              <a:defRPr/>
            </a:pPr>
            <a:r>
              <a:rPr lang="es-PE" dirty="0"/>
              <a:t>Se publica en el SEACE el mismo </a:t>
            </a:r>
            <a:r>
              <a:rPr lang="es-PE" dirty="0" smtClean="0"/>
              <a:t>día. </a:t>
            </a:r>
            <a:r>
              <a:rPr lang="es-PE" dirty="0" smtClean="0">
                <a:solidFill>
                  <a:srgbClr val="FF0000"/>
                </a:solidFill>
              </a:rPr>
              <a:t>No se requiere acto público</a:t>
            </a:r>
            <a:endParaRPr lang="es-PE" dirty="0">
              <a:solidFill>
                <a:srgbClr val="FF0000"/>
              </a:solidFill>
            </a:endParaRPr>
          </a:p>
          <a:p>
            <a:pPr marL="342900" lvl="1" indent="-342900" algn="just">
              <a:lnSpc>
                <a:spcPct val="100000"/>
              </a:lnSpc>
              <a:spcBef>
                <a:spcPts val="519"/>
              </a:spcBef>
              <a:defRPr/>
            </a:pPr>
            <a:r>
              <a:rPr lang="es-PE" dirty="0"/>
              <a:t>Debe incluir el acta de otorgamiento de buena pro y cuadro comparativo, con el detalle de los resultados de la calificación y evaluación. Adicionalmente, se puede notificar a </a:t>
            </a:r>
            <a:r>
              <a:rPr lang="es-PE" dirty="0" smtClean="0"/>
              <a:t>los correos </a:t>
            </a:r>
            <a:r>
              <a:rPr lang="es-PE" dirty="0"/>
              <a:t>de </a:t>
            </a:r>
            <a:r>
              <a:rPr lang="es-PE" dirty="0" smtClean="0"/>
              <a:t>los postores</a:t>
            </a:r>
            <a:endParaRPr lang="es-PE" dirty="0"/>
          </a:p>
          <a:p>
            <a:pPr marL="0" indent="0">
              <a:buNone/>
              <a:defRPr/>
            </a:pPr>
            <a:r>
              <a:rPr lang="es-PE" dirty="0"/>
              <a:t>Consentimiento de Buena Pro</a:t>
            </a:r>
          </a:p>
          <a:p>
            <a:pPr marL="342900" lvl="1" indent="-342900" algn="just">
              <a:lnSpc>
                <a:spcPct val="100000"/>
              </a:lnSpc>
              <a:spcBef>
                <a:spcPts val="519"/>
              </a:spcBef>
              <a:defRPr/>
            </a:pPr>
            <a:r>
              <a:rPr lang="es-ES" altLang="es-PE" dirty="0"/>
              <a:t>Un solo postor - el día de su notificación</a:t>
            </a:r>
          </a:p>
          <a:p>
            <a:pPr marL="342900" lvl="1" indent="-342900" algn="just">
              <a:lnSpc>
                <a:spcPct val="100000"/>
              </a:lnSpc>
              <a:spcBef>
                <a:spcPts val="519"/>
              </a:spcBef>
              <a:defRPr/>
            </a:pPr>
            <a:r>
              <a:rPr lang="es-ES" altLang="es-PE" dirty="0"/>
              <a:t>Pluralidad de Postores: 8 días hábiles de su notificación</a:t>
            </a:r>
          </a:p>
          <a:p>
            <a:pPr marL="342900" lvl="1" indent="-342900" algn="just">
              <a:lnSpc>
                <a:spcPct val="100000"/>
              </a:lnSpc>
              <a:spcBef>
                <a:spcPts val="519"/>
              </a:spcBef>
              <a:defRPr/>
            </a:pPr>
            <a:r>
              <a:rPr lang="es-ES" altLang="es-PE" dirty="0"/>
              <a:t>Se publica al día siguiente de producido</a:t>
            </a:r>
          </a:p>
          <a:p>
            <a:pPr marL="342900" lvl="1" indent="-342900" algn="just">
              <a:lnSpc>
                <a:spcPct val="100000"/>
              </a:lnSpc>
              <a:spcBef>
                <a:spcPts val="519"/>
              </a:spcBef>
              <a:defRPr/>
            </a:pPr>
            <a:r>
              <a:rPr lang="es-ES" altLang="es-PE" dirty="0"/>
              <a:t>Comité remite el Expediente de Contratación </a:t>
            </a:r>
            <a:r>
              <a:rPr lang="es-ES" altLang="es-PE" dirty="0" smtClean="0"/>
              <a:t>al OEC, </a:t>
            </a:r>
            <a:r>
              <a:rPr lang="es-ES" altLang="es-PE" dirty="0"/>
              <a:t>para que ejecute los actos destinados a formalización del contrato</a:t>
            </a:r>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34904283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32</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None/>
              <a:defRPr/>
            </a:pPr>
            <a:r>
              <a:rPr lang="es-PE" dirty="0" smtClean="0"/>
              <a:t>Declaración de Desierto</a:t>
            </a:r>
            <a:endParaRPr lang="es-PE" dirty="0"/>
          </a:p>
          <a:p>
            <a:pPr marL="342900" lvl="1" indent="-342900" algn="just">
              <a:lnSpc>
                <a:spcPct val="100000"/>
              </a:lnSpc>
              <a:spcBef>
                <a:spcPts val="519"/>
              </a:spcBef>
              <a:defRPr/>
            </a:pPr>
            <a:r>
              <a:rPr lang="es-PE" altLang="es-PE" dirty="0"/>
              <a:t>Cuando no se reciban ofertas</a:t>
            </a:r>
          </a:p>
          <a:p>
            <a:pPr marL="342900" lvl="1" indent="-342900" algn="just">
              <a:lnSpc>
                <a:spcPct val="100000"/>
              </a:lnSpc>
              <a:spcBef>
                <a:spcPts val="519"/>
              </a:spcBef>
              <a:defRPr/>
            </a:pPr>
            <a:r>
              <a:rPr lang="es-PE" altLang="es-PE" dirty="0"/>
              <a:t>Cuando no exista ninguna oferta válida</a:t>
            </a:r>
          </a:p>
          <a:p>
            <a:pPr marL="342900" lvl="1" indent="-342900" algn="just">
              <a:lnSpc>
                <a:spcPct val="100000"/>
              </a:lnSpc>
              <a:spcBef>
                <a:spcPts val="519"/>
              </a:spcBef>
              <a:defRPr/>
            </a:pPr>
            <a:r>
              <a:rPr lang="es-PE" altLang="es-PE" dirty="0"/>
              <a:t>Proceso parcialmente desierto: Ítems</a:t>
            </a:r>
          </a:p>
          <a:p>
            <a:pPr marL="342900" lvl="1" indent="-342900" algn="just">
              <a:lnSpc>
                <a:spcPct val="100000"/>
              </a:lnSpc>
              <a:spcBef>
                <a:spcPts val="519"/>
              </a:spcBef>
              <a:defRPr/>
            </a:pPr>
            <a:r>
              <a:rPr lang="en-US" altLang="es-PE" dirty="0"/>
              <a:t>Comité de Selección emite Informe al Titular de la Entidad en que se justifique y evalúe causas que originaron desierto</a:t>
            </a:r>
          </a:p>
          <a:p>
            <a:pPr marL="342900" lvl="1" indent="-342900" algn="just">
              <a:lnSpc>
                <a:spcPct val="100000"/>
              </a:lnSpc>
              <a:spcBef>
                <a:spcPts val="519"/>
              </a:spcBef>
              <a:defRPr/>
            </a:pPr>
            <a:r>
              <a:rPr lang="en-US" altLang="es-PE" dirty="0"/>
              <a:t>Se deben adoptar medidas correctivas antes de convocar nuevamente</a:t>
            </a:r>
          </a:p>
          <a:p>
            <a:pPr marL="342900" lvl="1" indent="-342900" algn="just">
              <a:lnSpc>
                <a:spcPct val="100000"/>
              </a:lnSpc>
              <a:spcBef>
                <a:spcPts val="519"/>
              </a:spcBef>
              <a:defRPr/>
            </a:pPr>
            <a:r>
              <a:rPr lang="en-US" altLang="es-PE" dirty="0"/>
              <a:t>Se debe convocar una adjudicación directa simplificada</a:t>
            </a:r>
          </a:p>
          <a:p>
            <a:pPr marL="342900" lvl="1" indent="-342900" algn="just">
              <a:lnSpc>
                <a:spcPct val="100000"/>
              </a:lnSpc>
              <a:spcBef>
                <a:spcPts val="519"/>
              </a:spcBef>
              <a:defRPr/>
            </a:pPr>
            <a:r>
              <a:rPr lang="en-US" altLang="es-PE" dirty="0"/>
              <a:t>En caso de seguros patrimonies (1 vez) y </a:t>
            </a:r>
            <a:r>
              <a:rPr lang="en-US" altLang="es-PE" dirty="0" smtClean="0"/>
              <a:t>productos </a:t>
            </a:r>
            <a:r>
              <a:rPr lang="en-US" altLang="es-PE" dirty="0"/>
              <a:t>farmaceúticos y dispositivos médicos (2 veces) se puede contratar con proveedor no domiciliado</a:t>
            </a:r>
            <a:endParaRPr lang="es-MX"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32738571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33</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None/>
              <a:defRPr/>
            </a:pPr>
            <a:r>
              <a:rPr lang="es-PE" dirty="0" smtClean="0">
                <a:solidFill>
                  <a:srgbClr val="FF0000"/>
                </a:solidFill>
              </a:rPr>
              <a:t>Rechazo </a:t>
            </a:r>
            <a:r>
              <a:rPr lang="es-PE" dirty="0">
                <a:solidFill>
                  <a:srgbClr val="FF0000"/>
                </a:solidFill>
              </a:rPr>
              <a:t>de Ofertas</a:t>
            </a:r>
          </a:p>
          <a:p>
            <a:pPr marL="342900" lvl="1" indent="-342900" algn="just">
              <a:lnSpc>
                <a:spcPct val="100000"/>
              </a:lnSpc>
              <a:spcBef>
                <a:spcPts val="519"/>
              </a:spcBef>
              <a:defRPr/>
            </a:pPr>
            <a:r>
              <a:rPr lang="es-PE" dirty="0">
                <a:solidFill>
                  <a:srgbClr val="FF0000"/>
                </a:solidFill>
              </a:rPr>
              <a:t>Para contratación de bienes y servicios, la Entidad puede rechazar toda oferta si determina que, luego de haber solicitado por escrito o por medios electrónicos al proveedor la descripción a detalle de todos los elementos constitutivos de su oferta, se susciten dudas razonables sobre el cumplimiento del contrato</a:t>
            </a:r>
            <a:endParaRPr lang="es-MX" dirty="0">
              <a:solidFill>
                <a:srgbClr val="FF0000"/>
              </a:solidFill>
            </a:endParaRPr>
          </a:p>
          <a:p>
            <a:pPr marL="342900" lvl="1" indent="-342900" algn="just">
              <a:lnSpc>
                <a:spcPct val="100000"/>
              </a:lnSpc>
              <a:spcBef>
                <a:spcPts val="519"/>
              </a:spcBef>
              <a:defRPr/>
            </a:pPr>
            <a:r>
              <a:rPr lang="es-PE" dirty="0">
                <a:solidFill>
                  <a:srgbClr val="FF0000"/>
                </a:solidFill>
              </a:rPr>
              <a:t>Se considera que existe duda razonable cuando la oferta sea sustancialmente inferior al valor estimado y, de la revisión de sus elementos constitutivos, advierta que algunas de las prestaciones no se encuentren previstas o suficientemente presupuestadas, existiendo riesgo de incumplimiento por parte del postor </a:t>
            </a:r>
            <a:endParaRPr lang="es-MX" dirty="0">
              <a:solidFill>
                <a:srgbClr val="FF0000"/>
              </a:solidFill>
            </a:endParaRPr>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41576313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34</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buNone/>
              <a:defRPr/>
            </a:pPr>
            <a:r>
              <a:rPr lang="es-PE" dirty="0" smtClean="0">
                <a:solidFill>
                  <a:srgbClr val="FF0000"/>
                </a:solidFill>
              </a:rPr>
              <a:t>Rechazo </a:t>
            </a:r>
            <a:r>
              <a:rPr lang="es-PE" dirty="0">
                <a:solidFill>
                  <a:srgbClr val="FF0000"/>
                </a:solidFill>
              </a:rPr>
              <a:t>de Ofertas</a:t>
            </a:r>
          </a:p>
          <a:p>
            <a:pPr marL="342900" lvl="1" indent="-342900" algn="just">
              <a:lnSpc>
                <a:spcPct val="100000"/>
              </a:lnSpc>
              <a:spcBef>
                <a:spcPts val="519"/>
              </a:spcBef>
              <a:defRPr/>
            </a:pPr>
            <a:r>
              <a:rPr lang="es-PE" dirty="0" smtClean="0">
                <a:solidFill>
                  <a:srgbClr val="FF0000"/>
                </a:solidFill>
              </a:rPr>
              <a:t>Debe </a:t>
            </a:r>
            <a:r>
              <a:rPr lang="es-PE" dirty="0">
                <a:solidFill>
                  <a:srgbClr val="FF0000"/>
                </a:solidFill>
              </a:rPr>
              <a:t>encontrarse fundamentado</a:t>
            </a:r>
          </a:p>
          <a:p>
            <a:pPr marL="342900" lvl="1" indent="-342900" algn="just">
              <a:lnSpc>
                <a:spcPct val="100000"/>
              </a:lnSpc>
              <a:spcBef>
                <a:spcPts val="519"/>
              </a:spcBef>
              <a:defRPr/>
            </a:pPr>
            <a:r>
              <a:rPr lang="es-PE" dirty="0">
                <a:solidFill>
                  <a:srgbClr val="FF0000"/>
                </a:solidFill>
              </a:rPr>
              <a:t>Entidad puede rechazar toda oferta que supera la disponibilidad presupuestal del procedimiento de selección, siempre que haya realizado  gestiones para el incremento de la disponibilidad presupuestal y esta no se haya podido </a:t>
            </a:r>
            <a:r>
              <a:rPr lang="es-PE" dirty="0" smtClean="0">
                <a:solidFill>
                  <a:srgbClr val="FF0000"/>
                </a:solidFill>
              </a:rPr>
              <a:t>obtener</a:t>
            </a:r>
          </a:p>
          <a:p>
            <a:pPr marL="0" lvl="1" indent="0">
              <a:spcBef>
                <a:spcPts val="1000"/>
              </a:spcBef>
              <a:buNone/>
              <a:defRPr/>
            </a:pPr>
            <a:r>
              <a:rPr lang="es-PE" sz="2800" dirty="0">
                <a:solidFill>
                  <a:srgbClr val="FF0000"/>
                </a:solidFill>
              </a:rPr>
              <a:t>Confidencialidad</a:t>
            </a:r>
            <a:endParaRPr lang="es-MX" sz="2800" dirty="0">
              <a:solidFill>
                <a:srgbClr val="FF0000"/>
              </a:solidFill>
            </a:endParaRPr>
          </a:p>
          <a:p>
            <a:pPr marL="342900" lvl="1" indent="-342900" algn="just">
              <a:lnSpc>
                <a:spcPct val="100000"/>
              </a:lnSpc>
              <a:spcBef>
                <a:spcPts val="519"/>
              </a:spcBef>
              <a:defRPr/>
            </a:pPr>
            <a:r>
              <a:rPr lang="es-PE" dirty="0"/>
              <a:t>Después de la apertura de las ofertas no debe darse a conocer información alguna acerca del análisis, subsanación y evaluación de ofertas hasta que se haya publicado la adjudicación de la buena pro </a:t>
            </a:r>
            <a:endParaRPr lang="es-ES" dirty="0"/>
          </a:p>
          <a:p>
            <a:pPr marL="342900" lvl="1" indent="-342900" algn="just">
              <a:lnSpc>
                <a:spcPct val="100000"/>
              </a:lnSpc>
              <a:spcBef>
                <a:spcPts val="519"/>
              </a:spcBef>
              <a:defRPr/>
            </a:pPr>
            <a:r>
              <a:rPr lang="es-PE" dirty="0"/>
              <a:t>Luego de otorgada la buena pro debe permitirse acceso de postores al Expediente de Contratación, al día siguiente de solicitarse por escrito  </a:t>
            </a:r>
            <a:endParaRPr lang="es-ES"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1814002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35</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a:t>Culminación del procedimiento</a:t>
            </a:r>
          </a:p>
          <a:p>
            <a:pPr marL="342900" lvl="1" indent="-342900" algn="just">
              <a:lnSpc>
                <a:spcPct val="100000"/>
              </a:lnSpc>
              <a:spcBef>
                <a:spcPts val="519"/>
              </a:spcBef>
              <a:defRPr/>
            </a:pPr>
            <a:r>
              <a:rPr lang="es-PE" dirty="0"/>
              <a:t>Se perfecciona el contrato. </a:t>
            </a:r>
          </a:p>
          <a:p>
            <a:pPr marL="342900" lvl="1" indent="-342900" algn="just">
              <a:lnSpc>
                <a:spcPct val="100000"/>
              </a:lnSpc>
              <a:spcBef>
                <a:spcPts val="519"/>
              </a:spcBef>
              <a:defRPr/>
            </a:pPr>
            <a:r>
              <a:rPr lang="es-PE" dirty="0"/>
              <a:t>Se cancela el procedimiento. </a:t>
            </a:r>
          </a:p>
          <a:p>
            <a:pPr marL="342900" lvl="1" indent="-342900" algn="just">
              <a:lnSpc>
                <a:spcPct val="100000"/>
              </a:lnSpc>
              <a:spcBef>
                <a:spcPts val="519"/>
              </a:spcBef>
              <a:defRPr/>
            </a:pPr>
            <a:r>
              <a:rPr lang="es-PE" dirty="0"/>
              <a:t>Se deja sin efecto otorgamiento de buena pro por causa imputable a Entidad </a:t>
            </a:r>
          </a:p>
          <a:p>
            <a:pPr marL="342900" lvl="1" indent="-342900" algn="just">
              <a:lnSpc>
                <a:spcPct val="100000"/>
              </a:lnSpc>
              <a:spcBef>
                <a:spcPts val="519"/>
              </a:spcBef>
              <a:defRPr/>
            </a:pPr>
            <a:r>
              <a:rPr lang="es-PE" dirty="0"/>
              <a:t>No se suscribe el contrato por negativa justificada de la Entidad </a:t>
            </a:r>
          </a:p>
          <a:p>
            <a:pPr marL="0" lvl="1" indent="0" algn="just">
              <a:lnSpc>
                <a:spcPct val="100000"/>
              </a:lnSpc>
              <a:spcBef>
                <a:spcPts val="519"/>
              </a:spcBef>
              <a:buNone/>
              <a:defRPr/>
            </a:pPr>
            <a:r>
              <a:rPr lang="es-PE" sz="2800" dirty="0"/>
              <a:t>Cancelación del procedimiento</a:t>
            </a:r>
          </a:p>
          <a:p>
            <a:pPr marL="342900" lvl="1" indent="-342900" algn="just">
              <a:lnSpc>
                <a:spcPct val="100000"/>
              </a:lnSpc>
              <a:spcBef>
                <a:spcPts val="519"/>
              </a:spcBef>
              <a:defRPr/>
            </a:pPr>
            <a:r>
              <a:rPr lang="es-PE" dirty="0"/>
              <a:t>Antes de adjudicación de Buena Pro</a:t>
            </a:r>
          </a:p>
          <a:p>
            <a:pPr marL="342900" lvl="1" indent="-342900" algn="just">
              <a:lnSpc>
                <a:spcPct val="100000"/>
              </a:lnSpc>
              <a:spcBef>
                <a:spcPts val="519"/>
              </a:spcBef>
              <a:defRPr/>
            </a:pPr>
            <a:r>
              <a:rPr lang="es-PE" dirty="0"/>
              <a:t>Fuerza Mayor o Caso Fortuito</a:t>
            </a:r>
          </a:p>
          <a:p>
            <a:pPr marL="342900" lvl="1" indent="-342900" algn="just">
              <a:lnSpc>
                <a:spcPct val="100000"/>
              </a:lnSpc>
              <a:spcBef>
                <a:spcPts val="519"/>
              </a:spcBef>
              <a:defRPr/>
            </a:pPr>
            <a:r>
              <a:rPr lang="es-PE" dirty="0"/>
              <a:t>Desaparece necesidad de contratar</a:t>
            </a:r>
          </a:p>
          <a:p>
            <a:pPr marL="342900" lvl="1" indent="-342900" algn="just">
              <a:lnSpc>
                <a:spcPct val="100000"/>
              </a:lnSpc>
              <a:spcBef>
                <a:spcPts val="519"/>
              </a:spcBef>
              <a:defRPr/>
            </a:pPr>
            <a:r>
              <a:rPr lang="es-PE" dirty="0"/>
              <a:t>Presupuesto asignado sea insuficiente o tenga que destinarse a emergencias declaradas expresamente</a:t>
            </a:r>
          </a:p>
          <a:p>
            <a:pPr marL="342900" lvl="1" indent="-342900" algn="just">
              <a:lnSpc>
                <a:spcPct val="100000"/>
              </a:lnSpc>
              <a:spcBef>
                <a:spcPts val="519"/>
              </a:spcBef>
              <a:defRPr/>
            </a:pPr>
            <a:r>
              <a:rPr lang="es-PE" dirty="0">
                <a:solidFill>
                  <a:srgbClr val="FF0000"/>
                </a:solidFill>
              </a:rPr>
              <a:t>Otras razones justificadas</a:t>
            </a:r>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16346546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36</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a:t>Cancelación del procedimiento</a:t>
            </a:r>
          </a:p>
          <a:p>
            <a:pPr marL="342900" lvl="1" indent="-342900" algn="just">
              <a:lnSpc>
                <a:spcPct val="100000"/>
              </a:lnSpc>
              <a:spcBef>
                <a:spcPts val="519"/>
              </a:spcBef>
              <a:defRPr/>
            </a:pPr>
            <a:r>
              <a:rPr lang="es-PE" dirty="0" smtClean="0">
                <a:solidFill>
                  <a:srgbClr val="FF0000"/>
                </a:solidFill>
              </a:rPr>
              <a:t>Entidad </a:t>
            </a:r>
            <a:r>
              <a:rPr lang="es-PE" dirty="0">
                <a:solidFill>
                  <a:srgbClr val="FF0000"/>
                </a:solidFill>
              </a:rPr>
              <a:t>no incurre en responsabilidad respecto de proveedores que hayan presentado ofertas, por la cancelación </a:t>
            </a:r>
          </a:p>
          <a:p>
            <a:pPr marL="342900" lvl="1" indent="-342900" algn="just">
              <a:lnSpc>
                <a:spcPct val="100000"/>
              </a:lnSpc>
              <a:spcBef>
                <a:spcPts val="519"/>
              </a:spcBef>
              <a:defRPr/>
            </a:pPr>
            <a:r>
              <a:rPr lang="es-PE" dirty="0"/>
              <a:t>Resolución o acuerdo debidamente motivado de funcionario que aprobó Expediente de Contratación u otro de igual o superior nivel </a:t>
            </a:r>
          </a:p>
          <a:p>
            <a:pPr marL="342900" lvl="1" indent="-342900" algn="just">
              <a:lnSpc>
                <a:spcPct val="100000"/>
              </a:lnSpc>
              <a:spcBef>
                <a:spcPts val="519"/>
              </a:spcBef>
              <a:defRPr/>
            </a:pPr>
            <a:r>
              <a:rPr lang="es-PE" dirty="0"/>
              <a:t>Se comunica al Comité de Selección y  se registra en el SEACE al día siguiente</a:t>
            </a:r>
          </a:p>
          <a:p>
            <a:pPr marL="342900" lvl="1" indent="-342900" algn="just">
              <a:lnSpc>
                <a:spcPct val="100000"/>
              </a:lnSpc>
              <a:spcBef>
                <a:spcPts val="519"/>
              </a:spcBef>
              <a:defRPr/>
            </a:pPr>
            <a:r>
              <a:rPr lang="es-PE" dirty="0"/>
              <a:t>Implica imposibilidad de convocar el mismo objeto contractual durante el ejercicio presupuestal, salvo que causal sea la falta de presupuesto.</a:t>
            </a:r>
            <a:endParaRPr lang="es-ES"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38507393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37</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smtClean="0"/>
              <a:t>Nulidad </a:t>
            </a:r>
            <a:r>
              <a:rPr lang="es-PE" sz="2800" dirty="0"/>
              <a:t>del procedimiento</a:t>
            </a:r>
          </a:p>
          <a:p>
            <a:pPr marL="342900" lvl="1" indent="-342900" algn="just">
              <a:lnSpc>
                <a:spcPct val="100000"/>
              </a:lnSpc>
              <a:spcBef>
                <a:spcPts val="519"/>
              </a:spcBef>
              <a:defRPr/>
            </a:pPr>
            <a:r>
              <a:rPr lang="es-ES" altLang="es-PE" dirty="0"/>
              <a:t>Causales:  Actos administrativos:</a:t>
            </a:r>
          </a:p>
          <a:p>
            <a:pPr marL="457200" lvl="1" indent="-14288">
              <a:lnSpc>
                <a:spcPct val="100000"/>
              </a:lnSpc>
              <a:spcBef>
                <a:spcPts val="1000"/>
              </a:spcBef>
              <a:buFont typeface="Calibri" panose="020F0502020204030204" pitchFamily="34" charset="0"/>
              <a:buChar char="-"/>
              <a:tabLst>
                <a:tab pos="811213" algn="l"/>
              </a:tabLst>
              <a:defRPr/>
            </a:pPr>
            <a:r>
              <a:rPr lang="es-ES" altLang="es-PE" dirty="0"/>
              <a:t>	Dictados por órgano incompetente</a:t>
            </a:r>
          </a:p>
          <a:p>
            <a:pPr marL="457200" indent="-14288">
              <a:lnSpc>
                <a:spcPct val="100000"/>
              </a:lnSpc>
              <a:buFont typeface="Calibri" panose="020F0502020204030204" pitchFamily="34" charset="0"/>
              <a:buChar char="-"/>
              <a:tabLst>
                <a:tab pos="811213" algn="l"/>
              </a:tabLst>
              <a:defRPr/>
            </a:pPr>
            <a:r>
              <a:rPr lang="es-ES" altLang="es-PE" sz="2400" dirty="0"/>
              <a:t>	Contravengan normas legales</a:t>
            </a:r>
          </a:p>
          <a:p>
            <a:pPr marL="457200" indent="-14288">
              <a:lnSpc>
                <a:spcPct val="100000"/>
              </a:lnSpc>
              <a:buFont typeface="Calibri" panose="020F0502020204030204" pitchFamily="34" charset="0"/>
              <a:buChar char="-"/>
              <a:tabLst>
                <a:tab pos="811213" algn="l"/>
              </a:tabLst>
              <a:defRPr/>
            </a:pPr>
            <a:r>
              <a:rPr lang="es-ES" altLang="es-PE" sz="2400" dirty="0"/>
              <a:t>	Contengan un imposible jurídico</a:t>
            </a:r>
          </a:p>
          <a:p>
            <a:pPr marL="457200" indent="-14288">
              <a:lnSpc>
                <a:spcPct val="100000"/>
              </a:lnSpc>
              <a:buFont typeface="Calibri" panose="020F0502020204030204" pitchFamily="34" charset="0"/>
              <a:buChar char="-"/>
              <a:tabLst>
                <a:tab pos="811213" algn="l"/>
              </a:tabLst>
              <a:defRPr/>
            </a:pPr>
            <a:r>
              <a:rPr lang="es-ES" altLang="es-PE" sz="2400" dirty="0"/>
              <a:t>	Prescindan de normas esenciales del procedimiento </a:t>
            </a:r>
          </a:p>
          <a:p>
            <a:pPr marL="801688" indent="-358775">
              <a:lnSpc>
                <a:spcPct val="100000"/>
              </a:lnSpc>
              <a:buFont typeface="Calibri" panose="020F0502020204030204" pitchFamily="34" charset="0"/>
              <a:buChar char="-"/>
              <a:tabLst>
                <a:tab pos="811213" algn="l"/>
              </a:tabLst>
              <a:defRPr/>
            </a:pPr>
            <a:r>
              <a:rPr lang="es-ES" altLang="es-PE" sz="2400" dirty="0" smtClean="0"/>
              <a:t>Prescindan  de la forma prescrita por la normativa aplicable</a:t>
            </a:r>
          </a:p>
          <a:p>
            <a:pPr marL="342900" lvl="1" indent="-342900" algn="just">
              <a:lnSpc>
                <a:spcPct val="100000"/>
              </a:lnSpc>
              <a:spcBef>
                <a:spcPts val="519"/>
              </a:spcBef>
              <a:defRPr/>
            </a:pPr>
            <a:r>
              <a:rPr lang="es-ES" altLang="es-PE" dirty="0"/>
              <a:t>Titular de la Entidad antes del perfeccionamiento del contrato </a:t>
            </a:r>
          </a:p>
          <a:p>
            <a:pPr marL="342900" lvl="1" indent="-342900" algn="just">
              <a:lnSpc>
                <a:spcPct val="100000"/>
              </a:lnSpc>
              <a:spcBef>
                <a:spcPts val="519"/>
              </a:spcBef>
              <a:defRPr/>
            </a:pPr>
            <a:r>
              <a:rPr lang="es-ES" altLang="es-PE" dirty="0"/>
              <a:t>Indicación de Etapa a la que se retrotrae</a:t>
            </a:r>
          </a:p>
          <a:p>
            <a:pPr marL="457200" lvl="1" indent="-14288">
              <a:spcBef>
                <a:spcPts val="1000"/>
              </a:spcBef>
              <a:buFont typeface="Calibri" panose="020F0502020204030204" pitchFamily="34" charset="0"/>
              <a:buChar char="-"/>
              <a:tabLst>
                <a:tab pos="811213" algn="l"/>
              </a:tabLst>
              <a:defRPr/>
            </a:pPr>
            <a:endParaRPr lang="es-PE"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7"/>
            </a:pPr>
            <a:r>
              <a:rPr lang="es-ES" sz="3000" dirty="0" smtClean="0">
                <a:latin typeface="Calibri" pitchFamily="34" charset="0"/>
                <a:cs typeface="Arial" charset="0"/>
              </a:rPr>
              <a:t>Licitación </a:t>
            </a:r>
            <a:r>
              <a:rPr lang="es-ES" sz="3000" dirty="0">
                <a:latin typeface="Calibri" pitchFamily="34" charset="0"/>
                <a:cs typeface="Arial" charset="0"/>
              </a:rPr>
              <a:t>Pública y </a:t>
            </a:r>
            <a:r>
              <a:rPr lang="es-ES" sz="3000" dirty="0" smtClean="0">
                <a:latin typeface="Calibri" pitchFamily="34" charset="0"/>
                <a:cs typeface="Arial" charset="0"/>
              </a:rPr>
              <a:t>Concurso Público </a:t>
            </a:r>
            <a:r>
              <a:rPr lang="es-ES" sz="3000" dirty="0">
                <a:latin typeface="Calibri" pitchFamily="34" charset="0"/>
                <a:cs typeface="Arial" charset="0"/>
              </a:rPr>
              <a:t>para Servicios en </a:t>
            </a:r>
            <a:r>
              <a:rPr lang="es-ES" sz="3000" dirty="0" smtClean="0">
                <a:latin typeface="Calibri" pitchFamily="34" charset="0"/>
                <a:cs typeface="Arial" charset="0"/>
              </a:rPr>
              <a:t>General</a:t>
            </a:r>
            <a:endParaRPr lang="es-PE" sz="3000" dirty="0">
              <a:latin typeface="Calibri" pitchFamily="34" charset="0"/>
              <a:cs typeface="Arial" charset="0"/>
            </a:endParaRPr>
          </a:p>
        </p:txBody>
      </p:sp>
    </p:spTree>
    <p:extLst>
      <p:ext uri="{BB962C8B-B14F-4D97-AF65-F5344CB8AC3E}">
        <p14:creationId xmlns:p14="http://schemas.microsoft.com/office/powerpoint/2010/main" val="42732260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38</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smtClean="0"/>
              <a:t>Presentación </a:t>
            </a:r>
            <a:r>
              <a:rPr lang="es-PE" sz="2800" dirty="0"/>
              <a:t>de Ofertas</a:t>
            </a:r>
          </a:p>
          <a:p>
            <a:pPr marL="342900" lvl="1" indent="-342900" algn="just">
              <a:lnSpc>
                <a:spcPct val="100000"/>
              </a:lnSpc>
              <a:spcBef>
                <a:spcPts val="519"/>
              </a:spcBef>
              <a:defRPr/>
            </a:pPr>
            <a:r>
              <a:rPr lang="es-PE" dirty="0"/>
              <a:t>Se realiza por escrito, rubricadas y foliadas y en 2 sobres cerrados, oferta técnica y oferta económica </a:t>
            </a:r>
          </a:p>
          <a:p>
            <a:pPr marL="342900" lvl="1" indent="-342900" algn="just">
              <a:lnSpc>
                <a:spcPct val="100000"/>
              </a:lnSpc>
              <a:spcBef>
                <a:spcPts val="519"/>
              </a:spcBef>
              <a:defRPr/>
            </a:pPr>
            <a:r>
              <a:rPr lang="es-PE" dirty="0"/>
              <a:t>Presentación puede realizarse por el mismo proveedor o a través de un tercero, </a:t>
            </a:r>
            <a:r>
              <a:rPr lang="es-PE" dirty="0">
                <a:solidFill>
                  <a:srgbClr val="FF0000"/>
                </a:solidFill>
              </a:rPr>
              <a:t>sin que se exija formalidad alguna para ello </a:t>
            </a:r>
            <a:endParaRPr lang="es-ES_tradnl" dirty="0">
              <a:solidFill>
                <a:srgbClr val="FF0000"/>
              </a:solidFill>
            </a:endParaRPr>
          </a:p>
          <a:p>
            <a:pPr marL="0" lvl="1" indent="0" algn="just">
              <a:lnSpc>
                <a:spcPct val="100000"/>
              </a:lnSpc>
              <a:spcBef>
                <a:spcPts val="519"/>
              </a:spcBef>
              <a:buNone/>
              <a:defRPr/>
            </a:pPr>
            <a:r>
              <a:rPr lang="es-PE" sz="2800" dirty="0"/>
              <a:t>Evaluación y Calificación de Ofertas</a:t>
            </a:r>
          </a:p>
          <a:p>
            <a:pPr marL="342900" lvl="1" indent="-342900" algn="just">
              <a:lnSpc>
                <a:spcPct val="100000"/>
              </a:lnSpc>
              <a:spcBef>
                <a:spcPts val="519"/>
              </a:spcBef>
              <a:defRPr/>
            </a:pPr>
            <a:r>
              <a:rPr lang="es-PE" dirty="0"/>
              <a:t>Apertura de ofertas técnicas</a:t>
            </a:r>
          </a:p>
          <a:p>
            <a:pPr marL="342900" lvl="1" indent="-342900" algn="just">
              <a:lnSpc>
                <a:spcPct val="100000"/>
              </a:lnSpc>
              <a:spcBef>
                <a:spcPts val="519"/>
              </a:spcBef>
              <a:defRPr/>
            </a:pPr>
            <a:r>
              <a:rPr lang="es-PE" dirty="0"/>
              <a:t>Admisión de ofertas técnicas</a:t>
            </a:r>
          </a:p>
          <a:p>
            <a:pPr marL="342900" lvl="1" indent="-342900" algn="just">
              <a:lnSpc>
                <a:spcPct val="100000"/>
              </a:lnSpc>
              <a:spcBef>
                <a:spcPts val="519"/>
              </a:spcBef>
              <a:defRPr/>
            </a:pPr>
            <a:r>
              <a:rPr lang="es-PE" dirty="0">
                <a:solidFill>
                  <a:srgbClr val="FF0000"/>
                </a:solidFill>
              </a:rPr>
              <a:t>Calificación de ofertas técnicas admitidas</a:t>
            </a:r>
          </a:p>
          <a:p>
            <a:pPr marL="342900" lvl="1" indent="-342900" algn="just">
              <a:lnSpc>
                <a:spcPct val="100000"/>
              </a:lnSpc>
              <a:spcBef>
                <a:spcPts val="519"/>
              </a:spcBef>
              <a:defRPr/>
            </a:pPr>
            <a:r>
              <a:rPr lang="es-PE" dirty="0"/>
              <a:t>Evaluación de ofertas técnicas que cumplan requisitos de calificación</a:t>
            </a:r>
          </a:p>
          <a:p>
            <a:pPr marL="342900" lvl="1" indent="-342900" algn="just">
              <a:lnSpc>
                <a:spcPct val="100000"/>
              </a:lnSpc>
              <a:spcBef>
                <a:spcPts val="519"/>
              </a:spcBef>
              <a:defRPr/>
            </a:pPr>
            <a:r>
              <a:rPr lang="es-PE" dirty="0"/>
              <a:t>Apertura de ofertas económicas</a:t>
            </a:r>
          </a:p>
          <a:p>
            <a:pPr marL="342900" lvl="1" indent="-342900" algn="just">
              <a:lnSpc>
                <a:spcPct val="100000"/>
              </a:lnSpc>
              <a:spcBef>
                <a:spcPts val="519"/>
              </a:spcBef>
              <a:defRPr/>
            </a:pPr>
            <a:r>
              <a:rPr lang="es-PE" dirty="0"/>
              <a:t>Otorgamiento de Buena Pro</a:t>
            </a:r>
          </a:p>
          <a:p>
            <a:pPr marL="457200" lvl="1" indent="-14288">
              <a:spcBef>
                <a:spcPts val="1000"/>
              </a:spcBef>
              <a:buFont typeface="Calibri" panose="020F0502020204030204" pitchFamily="34" charset="0"/>
              <a:buChar char="-"/>
              <a:tabLst>
                <a:tab pos="811213" algn="l"/>
              </a:tabLst>
              <a:defRPr/>
            </a:pPr>
            <a:endParaRPr lang="es-PE"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8"/>
            </a:pPr>
            <a:r>
              <a:rPr lang="es-ES" sz="3000" dirty="0" smtClean="0">
                <a:latin typeface="Calibri" pitchFamily="34" charset="0"/>
                <a:cs typeface="Arial" charset="0"/>
              </a:rPr>
              <a:t>Concurso Público </a:t>
            </a:r>
            <a:r>
              <a:rPr lang="es-ES" sz="3000" dirty="0">
                <a:latin typeface="Calibri" pitchFamily="34" charset="0"/>
                <a:cs typeface="Arial" charset="0"/>
              </a:rPr>
              <a:t>para </a:t>
            </a:r>
            <a:r>
              <a:rPr lang="es-ES" sz="3000" dirty="0" smtClean="0">
                <a:latin typeface="Calibri" pitchFamily="34" charset="0"/>
                <a:cs typeface="Arial" charset="0"/>
              </a:rPr>
              <a:t>Consultoría</a:t>
            </a:r>
            <a:endParaRPr lang="es-PE" sz="3000" dirty="0">
              <a:latin typeface="Calibri" pitchFamily="34" charset="0"/>
              <a:cs typeface="Arial" charset="0"/>
            </a:endParaRPr>
          </a:p>
        </p:txBody>
      </p:sp>
    </p:spTree>
    <p:extLst>
      <p:ext uri="{BB962C8B-B14F-4D97-AF65-F5344CB8AC3E}">
        <p14:creationId xmlns:p14="http://schemas.microsoft.com/office/powerpoint/2010/main" val="32667319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39</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smtClean="0"/>
              <a:t>Admisión </a:t>
            </a:r>
            <a:r>
              <a:rPr lang="es-PE" sz="2800" dirty="0"/>
              <a:t>de Ofertas Técnicas</a:t>
            </a:r>
          </a:p>
          <a:p>
            <a:pPr marL="342900" lvl="1" indent="-342900" algn="just">
              <a:lnSpc>
                <a:spcPct val="100000"/>
              </a:lnSpc>
              <a:spcBef>
                <a:spcPts val="519"/>
              </a:spcBef>
              <a:defRPr/>
            </a:pPr>
            <a:r>
              <a:rPr lang="es-PE" dirty="0"/>
              <a:t>Comité anuncia nombre de cada proveedor cuya oferta técnica es abierta</a:t>
            </a:r>
          </a:p>
          <a:p>
            <a:pPr marL="342900" lvl="1" indent="-342900" algn="just">
              <a:lnSpc>
                <a:spcPct val="100000"/>
              </a:lnSpc>
              <a:spcBef>
                <a:spcPts val="519"/>
              </a:spcBef>
              <a:defRPr/>
            </a:pPr>
            <a:r>
              <a:rPr lang="es-PE" dirty="0"/>
              <a:t>Comité verifica presentación de:</a:t>
            </a:r>
          </a:p>
          <a:p>
            <a:pPr marL="723900" indent="-368300">
              <a:lnSpc>
                <a:spcPct val="100000"/>
              </a:lnSpc>
              <a:buFont typeface="Arial" pitchFamily="34" charset="0"/>
              <a:buChar char="-"/>
              <a:defRPr/>
            </a:pPr>
            <a:r>
              <a:rPr lang="es-MX" altLang="es-PE" sz="2400" dirty="0">
                <a:solidFill>
                  <a:srgbClr val="FF0000"/>
                </a:solidFill>
              </a:rPr>
              <a:t>Declaración Jurada (Art. 31 Reg.)  </a:t>
            </a:r>
          </a:p>
          <a:p>
            <a:pPr marL="723900" indent="-368300">
              <a:lnSpc>
                <a:spcPct val="100000"/>
              </a:lnSpc>
              <a:buFont typeface="Arial" pitchFamily="34" charset="0"/>
              <a:buChar char="-"/>
              <a:defRPr/>
            </a:pPr>
            <a:r>
              <a:rPr lang="es-MX" altLang="es-PE" sz="2400" dirty="0"/>
              <a:t>Declaración Jurada y/o documentación que acredite especificaciones técnicas, términos de referencia o expediente técnico</a:t>
            </a:r>
          </a:p>
          <a:p>
            <a:pPr marL="723900" indent="-368300">
              <a:lnSpc>
                <a:spcPct val="100000"/>
              </a:lnSpc>
              <a:buFont typeface="Arial" pitchFamily="34" charset="0"/>
              <a:buChar char="-"/>
              <a:defRPr/>
            </a:pPr>
            <a:r>
              <a:rPr lang="es-MX" altLang="es-PE" sz="2400" dirty="0">
                <a:solidFill>
                  <a:srgbClr val="FF0000"/>
                </a:solidFill>
              </a:rPr>
              <a:t>Carta de Compromiso del personal clave con firma legalizada</a:t>
            </a:r>
          </a:p>
          <a:p>
            <a:pPr marL="342900" lvl="1" indent="-342900" algn="just">
              <a:lnSpc>
                <a:spcPct val="100000"/>
              </a:lnSpc>
              <a:spcBef>
                <a:spcPts val="519"/>
              </a:spcBef>
              <a:defRPr/>
            </a:pPr>
            <a:r>
              <a:rPr lang="es-PE" dirty="0"/>
              <a:t>De no cumplir con lo requerido, oferta se considera no admitida</a:t>
            </a:r>
          </a:p>
          <a:p>
            <a:pPr marL="342900" lvl="1" indent="-342900" algn="just">
              <a:lnSpc>
                <a:spcPct val="100000"/>
              </a:lnSpc>
              <a:spcBef>
                <a:spcPts val="519"/>
              </a:spcBef>
              <a:defRPr/>
            </a:pPr>
            <a:r>
              <a:rPr lang="es-PE" dirty="0"/>
              <a:t>El motivo de no admitir la oferta debe consignarse en acta, con lo cual se da  por finalizado el acto público </a:t>
            </a:r>
          </a:p>
          <a:p>
            <a:pPr marL="457200" lvl="1" indent="-14288">
              <a:spcBef>
                <a:spcPts val="1000"/>
              </a:spcBef>
              <a:buFont typeface="Calibri" panose="020F0502020204030204" pitchFamily="34" charset="0"/>
              <a:buChar char="-"/>
              <a:tabLst>
                <a:tab pos="811213" algn="l"/>
              </a:tabLst>
              <a:defRPr/>
            </a:pPr>
            <a:endParaRPr lang="es-PE"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8"/>
            </a:pPr>
            <a:r>
              <a:rPr lang="es-ES" sz="3000" dirty="0" smtClean="0">
                <a:latin typeface="Calibri" pitchFamily="34" charset="0"/>
                <a:cs typeface="Arial" charset="0"/>
              </a:rPr>
              <a:t>Concurso Público </a:t>
            </a:r>
            <a:r>
              <a:rPr lang="es-ES" sz="3000" dirty="0">
                <a:latin typeface="Calibri" pitchFamily="34" charset="0"/>
                <a:cs typeface="Arial" charset="0"/>
              </a:rPr>
              <a:t>para </a:t>
            </a:r>
            <a:r>
              <a:rPr lang="es-ES" sz="3000" dirty="0" smtClean="0">
                <a:latin typeface="Calibri" pitchFamily="34" charset="0"/>
                <a:cs typeface="Arial" charset="0"/>
              </a:rPr>
              <a:t>Consultoría</a:t>
            </a:r>
            <a:endParaRPr lang="es-PE" sz="3000" dirty="0">
              <a:latin typeface="Calibri" pitchFamily="34" charset="0"/>
              <a:cs typeface="Arial" charset="0"/>
            </a:endParaRPr>
          </a:p>
        </p:txBody>
      </p:sp>
    </p:spTree>
    <p:extLst>
      <p:ext uri="{BB962C8B-B14F-4D97-AF65-F5344CB8AC3E}">
        <p14:creationId xmlns:p14="http://schemas.microsoft.com/office/powerpoint/2010/main" val="59337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a:t>
            </a:fld>
            <a:endParaRPr lang="es-PE"/>
          </a:p>
        </p:txBody>
      </p:sp>
      <p:sp>
        <p:nvSpPr>
          <p:cNvPr id="3" name="2 Marcador de contenido"/>
          <p:cNvSpPr>
            <a:spLocks noGrp="1"/>
          </p:cNvSpPr>
          <p:nvPr>
            <p:ph idx="4294967295"/>
          </p:nvPr>
        </p:nvSpPr>
        <p:spPr>
          <a:xfrm>
            <a:off x="2063750" y="1385888"/>
            <a:ext cx="10128250" cy="4887912"/>
          </a:xfrm>
        </p:spPr>
        <p:txBody>
          <a:bodyPr>
            <a:normAutofit/>
          </a:bodyPr>
          <a:lstStyle/>
          <a:p>
            <a:pPr marL="0" lvl="1" indent="0" algn="just">
              <a:lnSpc>
                <a:spcPct val="100000"/>
              </a:lnSpc>
              <a:spcBef>
                <a:spcPts val="519"/>
              </a:spcBef>
              <a:buNone/>
              <a:defRPr/>
            </a:pPr>
            <a:r>
              <a:rPr lang="es-MX" altLang="es-PE" dirty="0">
                <a:latin typeface="Calibri" pitchFamily="34" charset="0"/>
              </a:rPr>
              <a:t>Se realiza en atención al:</a:t>
            </a:r>
          </a:p>
          <a:p>
            <a:pPr marL="342900" lvl="1" indent="-342900" algn="just">
              <a:lnSpc>
                <a:spcPct val="100000"/>
              </a:lnSpc>
              <a:spcBef>
                <a:spcPts val="519"/>
              </a:spcBef>
              <a:defRPr/>
            </a:pPr>
            <a:r>
              <a:rPr lang="es-MX" altLang="es-PE" dirty="0" smtClean="0">
                <a:latin typeface="Calibri" pitchFamily="34" charset="0"/>
              </a:rPr>
              <a:t>Objeto </a:t>
            </a:r>
            <a:r>
              <a:rPr lang="es-MX" altLang="es-PE" dirty="0">
                <a:latin typeface="Calibri" pitchFamily="34" charset="0"/>
              </a:rPr>
              <a:t>de la contratación</a:t>
            </a:r>
          </a:p>
          <a:p>
            <a:pPr marL="342900" lvl="1" indent="-342900" algn="just">
              <a:lnSpc>
                <a:spcPct val="100000"/>
              </a:lnSpc>
              <a:spcBef>
                <a:spcPts val="519"/>
              </a:spcBef>
              <a:defRPr/>
            </a:pPr>
            <a:r>
              <a:rPr lang="es-MX" altLang="es-PE" dirty="0">
                <a:latin typeface="Calibri" pitchFamily="34" charset="0"/>
              </a:rPr>
              <a:t>Valor estimado o valor referencial</a:t>
            </a:r>
          </a:p>
          <a:p>
            <a:pPr marL="342900" lvl="1" indent="-342900" algn="just">
              <a:lnSpc>
                <a:spcPct val="100000"/>
              </a:lnSpc>
              <a:spcBef>
                <a:spcPts val="519"/>
              </a:spcBef>
              <a:defRPr/>
            </a:pPr>
            <a:r>
              <a:rPr lang="es-MX" altLang="es-PE" dirty="0">
                <a:solidFill>
                  <a:srgbClr val="FF0000"/>
                </a:solidFill>
                <a:latin typeface="Calibri" pitchFamily="34" charset="0"/>
              </a:rPr>
              <a:t>Condiciones para su empleo</a:t>
            </a:r>
          </a:p>
          <a:p>
            <a:pPr algn="just">
              <a:lnSpc>
                <a:spcPct val="100000"/>
              </a:lnSpc>
              <a:spcBef>
                <a:spcPts val="519"/>
              </a:spcBef>
              <a:buClr>
                <a:srgbClr val="9BBB59"/>
              </a:buClr>
              <a:buFont typeface="Wingdings" panose="05000000000000000000" pitchFamily="2" charset="2"/>
              <a:buChar char="ü"/>
              <a:defRPr/>
            </a:pPr>
            <a:endParaRPr lang="es-ES" sz="2400" dirty="0">
              <a:latin typeface="Calibri" pitchFamily="34" charset="0"/>
            </a:endParaRPr>
          </a:p>
          <a:p>
            <a:pPr marL="0" lvl="1" indent="0" algn="just">
              <a:lnSpc>
                <a:spcPct val="100000"/>
              </a:lnSpc>
              <a:spcBef>
                <a:spcPts val="519"/>
              </a:spcBef>
              <a:buClr>
                <a:srgbClr val="9BBB59"/>
              </a:buClr>
              <a:buNone/>
              <a:defRPr/>
            </a:pPr>
            <a:r>
              <a:rPr lang="es-PE" dirty="0">
                <a:latin typeface="Calibri" pitchFamily="34" charset="0"/>
              </a:rPr>
              <a:t>En el caso de contrataciones que involucren un conjunto de prestaciones de distinta naturaleza, el objeto se determina en función a la prestación que represente mayor incidencia porcentual en </a:t>
            </a:r>
            <a:r>
              <a:rPr lang="es-PE" dirty="0">
                <a:solidFill>
                  <a:srgbClr val="FF0000"/>
                </a:solidFill>
                <a:latin typeface="Calibri" pitchFamily="34" charset="0"/>
              </a:rPr>
              <a:t>valor estimado y/o </a:t>
            </a:r>
            <a:r>
              <a:rPr lang="es-PE" dirty="0">
                <a:latin typeface="Calibri" pitchFamily="34" charset="0"/>
              </a:rPr>
              <a:t>referencial</a:t>
            </a:r>
            <a:endParaRPr lang="es-MX" altLang="es-PE" dirty="0">
              <a:latin typeface="Calibri" pitchFamily="34" charset="0"/>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329711"/>
            <a:ext cx="10546666" cy="553998"/>
          </a:xfrm>
          <a:prstGeom prst="rect">
            <a:avLst/>
          </a:prstGeom>
          <a:noFill/>
        </p:spPr>
        <p:txBody>
          <a:bodyPr wrap="square" rtlCol="0">
            <a:spAutoFit/>
          </a:bodyPr>
          <a:lstStyle/>
          <a:p>
            <a:pPr marL="514350" indent="-514350">
              <a:buFont typeface="+mj-lt"/>
              <a:buAutoNum type="arabicPeriod" startAt="2"/>
            </a:pPr>
            <a:r>
              <a:rPr lang="es-PE" sz="3000" dirty="0" smtClean="0">
                <a:latin typeface="Calibri" pitchFamily="34" charset="0"/>
                <a:cs typeface="Arial" charset="0"/>
              </a:rPr>
              <a:t>Determinación de Procedimiento</a:t>
            </a:r>
            <a:endParaRPr lang="es-PE" sz="3000" dirty="0">
              <a:latin typeface="Calibri" pitchFamily="34" charset="0"/>
            </a:endParaRPr>
          </a:p>
        </p:txBody>
      </p:sp>
    </p:spTree>
    <p:extLst>
      <p:ext uri="{BB962C8B-B14F-4D97-AF65-F5344CB8AC3E}">
        <p14:creationId xmlns:p14="http://schemas.microsoft.com/office/powerpoint/2010/main" val="10307046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40</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smtClean="0"/>
              <a:t>Admisión </a:t>
            </a:r>
            <a:r>
              <a:rPr lang="es-PE" sz="2800" dirty="0"/>
              <a:t>de Ofertas Técnicas</a:t>
            </a:r>
          </a:p>
          <a:p>
            <a:pPr marL="342900" lvl="1" indent="-342900" algn="just">
              <a:lnSpc>
                <a:spcPct val="100000"/>
              </a:lnSpc>
              <a:spcBef>
                <a:spcPts val="519"/>
              </a:spcBef>
              <a:defRPr/>
            </a:pPr>
            <a:r>
              <a:rPr lang="es-PE" dirty="0" smtClean="0"/>
              <a:t>Ofertas </a:t>
            </a:r>
            <a:r>
              <a:rPr lang="es-PE" dirty="0"/>
              <a:t>económicas deben permanecer cerradas y </a:t>
            </a:r>
            <a:r>
              <a:rPr lang="es-PE" dirty="0" smtClean="0"/>
              <a:t>en </a:t>
            </a:r>
            <a:r>
              <a:rPr lang="es-PE" dirty="0"/>
              <a:t>poder de un notario público o juez de paz hasta el acto público de otorgamiento de la buena pro </a:t>
            </a:r>
          </a:p>
          <a:p>
            <a:pPr marL="342900" lvl="1" indent="-342900" algn="just">
              <a:lnSpc>
                <a:spcPct val="100000"/>
              </a:lnSpc>
              <a:spcBef>
                <a:spcPts val="519"/>
              </a:spcBef>
              <a:defRPr/>
            </a:pPr>
            <a:r>
              <a:rPr lang="es-PE" dirty="0"/>
              <a:t>Previo a la evaluación, se determina si ofertas responden a características y/o requisitos y condiciones de Términos de Referencia. De no cumplir no es admitida </a:t>
            </a:r>
            <a:endParaRPr lang="es-ES_tradnl" dirty="0"/>
          </a:p>
          <a:p>
            <a:pPr marL="0" lvl="1" indent="0" algn="just">
              <a:lnSpc>
                <a:spcPct val="100000"/>
              </a:lnSpc>
              <a:spcBef>
                <a:spcPts val="519"/>
              </a:spcBef>
              <a:buNone/>
              <a:defRPr/>
            </a:pPr>
            <a:r>
              <a:rPr lang="es-PE" sz="2800" dirty="0"/>
              <a:t>Calificación y Evaluación de Ofertas Técnicas</a:t>
            </a:r>
          </a:p>
          <a:p>
            <a:pPr marL="342900" lvl="1" indent="-342900" algn="just">
              <a:lnSpc>
                <a:spcPct val="100000"/>
              </a:lnSpc>
              <a:spcBef>
                <a:spcPts val="519"/>
              </a:spcBef>
              <a:defRPr/>
            </a:pPr>
            <a:r>
              <a:rPr lang="es-PE" dirty="0"/>
              <a:t>Se califican ofertas técnicas admitidas</a:t>
            </a:r>
          </a:p>
          <a:p>
            <a:pPr marL="342900" lvl="1" indent="-342900" algn="just">
              <a:lnSpc>
                <a:spcPct val="100000"/>
              </a:lnSpc>
              <a:spcBef>
                <a:spcPts val="519"/>
              </a:spcBef>
              <a:defRPr/>
            </a:pPr>
            <a:r>
              <a:rPr lang="es-PE" dirty="0"/>
              <a:t>Se verifica cumplimento de requisitos de </a:t>
            </a:r>
            <a:r>
              <a:rPr lang="es-PE" dirty="0" smtClean="0"/>
              <a:t>calificación. De no cumplir, la oferta </a:t>
            </a:r>
            <a:r>
              <a:rPr lang="es-PE" dirty="0"/>
              <a:t>es descalificada</a:t>
            </a:r>
          </a:p>
          <a:p>
            <a:pPr marL="342900" lvl="1" indent="-342900" algn="just">
              <a:lnSpc>
                <a:spcPct val="110000"/>
              </a:lnSpc>
              <a:spcBef>
                <a:spcPts val="519"/>
              </a:spcBef>
              <a:defRPr/>
            </a:pPr>
            <a:r>
              <a:rPr lang="es-PE" dirty="0"/>
              <a:t>Solo se evalúa ofertas </a:t>
            </a:r>
            <a:r>
              <a:rPr lang="es-PE" dirty="0" smtClean="0"/>
              <a:t>técnicas </a:t>
            </a:r>
            <a:r>
              <a:rPr lang="es-PE" dirty="0"/>
              <a:t>que cumplen con los requisitos de calificación</a:t>
            </a:r>
          </a:p>
          <a:p>
            <a:pPr marL="342900" lvl="1" indent="-342900" algn="just">
              <a:lnSpc>
                <a:spcPct val="110000"/>
              </a:lnSpc>
              <a:spcBef>
                <a:spcPts val="519"/>
              </a:spcBef>
              <a:defRPr/>
            </a:pPr>
            <a:r>
              <a:rPr lang="es-PE" dirty="0"/>
              <a:t>Asignación de puntaje de acuerdo a los factores de evaluación previstos</a:t>
            </a:r>
          </a:p>
          <a:p>
            <a:pPr marL="457200" lvl="1" indent="-14288">
              <a:spcBef>
                <a:spcPts val="1000"/>
              </a:spcBef>
              <a:buFont typeface="Calibri" panose="020F0502020204030204" pitchFamily="34" charset="0"/>
              <a:buChar char="-"/>
              <a:tabLst>
                <a:tab pos="811213" algn="l"/>
              </a:tabLst>
              <a:defRPr/>
            </a:pPr>
            <a:endParaRPr lang="es-PE"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8"/>
            </a:pPr>
            <a:r>
              <a:rPr lang="es-ES" sz="3000" dirty="0" smtClean="0">
                <a:latin typeface="Calibri" pitchFamily="34" charset="0"/>
                <a:cs typeface="Arial" charset="0"/>
              </a:rPr>
              <a:t>Concurso Público </a:t>
            </a:r>
            <a:r>
              <a:rPr lang="es-ES" sz="3000" dirty="0">
                <a:latin typeface="Calibri" pitchFamily="34" charset="0"/>
                <a:cs typeface="Arial" charset="0"/>
              </a:rPr>
              <a:t>para </a:t>
            </a:r>
            <a:r>
              <a:rPr lang="es-ES" sz="3000" dirty="0" smtClean="0">
                <a:latin typeface="Calibri" pitchFamily="34" charset="0"/>
                <a:cs typeface="Arial" charset="0"/>
              </a:rPr>
              <a:t>Consultoría</a:t>
            </a:r>
            <a:endParaRPr lang="es-PE" sz="3000" dirty="0">
              <a:latin typeface="Calibri" pitchFamily="34" charset="0"/>
              <a:cs typeface="Arial" charset="0"/>
            </a:endParaRPr>
          </a:p>
        </p:txBody>
      </p:sp>
    </p:spTree>
    <p:extLst>
      <p:ext uri="{BB962C8B-B14F-4D97-AF65-F5344CB8AC3E}">
        <p14:creationId xmlns:p14="http://schemas.microsoft.com/office/powerpoint/2010/main" val="33397704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41</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smtClean="0"/>
              <a:t>Calificación y Evaluación </a:t>
            </a:r>
            <a:r>
              <a:rPr lang="es-PE" sz="2800" dirty="0"/>
              <a:t>de Ofertas </a:t>
            </a:r>
            <a:r>
              <a:rPr lang="es-PE" sz="2800" dirty="0" smtClean="0"/>
              <a:t>Técnicas</a:t>
            </a:r>
            <a:endParaRPr lang="es-PE" sz="2800" dirty="0"/>
          </a:p>
          <a:p>
            <a:pPr marL="342900" lvl="1" indent="-342900" algn="just">
              <a:lnSpc>
                <a:spcPct val="100000"/>
              </a:lnSpc>
              <a:spcBef>
                <a:spcPts val="519"/>
              </a:spcBef>
              <a:defRPr/>
            </a:pPr>
            <a:r>
              <a:rPr lang="es-PE" dirty="0"/>
              <a:t>Se califican ofertas técnicas admitidas</a:t>
            </a:r>
          </a:p>
          <a:p>
            <a:pPr marL="342900" lvl="1" indent="-342900" algn="just">
              <a:lnSpc>
                <a:spcPct val="100000"/>
              </a:lnSpc>
              <a:spcBef>
                <a:spcPts val="519"/>
              </a:spcBef>
              <a:defRPr/>
            </a:pPr>
            <a:r>
              <a:rPr lang="es-PE" dirty="0"/>
              <a:t>Se verifica cumplimento de requisitos de </a:t>
            </a:r>
            <a:r>
              <a:rPr lang="es-PE" dirty="0" smtClean="0"/>
              <a:t>calificación. De no cumplir, la oferta </a:t>
            </a:r>
            <a:r>
              <a:rPr lang="es-PE" dirty="0"/>
              <a:t>es descalificada</a:t>
            </a:r>
          </a:p>
          <a:p>
            <a:pPr marL="342900" lvl="1" indent="-342900" algn="just">
              <a:lnSpc>
                <a:spcPct val="110000"/>
              </a:lnSpc>
              <a:spcBef>
                <a:spcPts val="519"/>
              </a:spcBef>
              <a:defRPr/>
            </a:pPr>
            <a:r>
              <a:rPr lang="es-PE" dirty="0"/>
              <a:t>Solo se evalúa ofertas </a:t>
            </a:r>
            <a:r>
              <a:rPr lang="es-PE" dirty="0" smtClean="0"/>
              <a:t>técnicas </a:t>
            </a:r>
            <a:r>
              <a:rPr lang="es-PE" dirty="0"/>
              <a:t>que cumplen con los requisitos de calificación</a:t>
            </a:r>
          </a:p>
          <a:p>
            <a:pPr marL="342900" lvl="1" indent="-342900" algn="just">
              <a:lnSpc>
                <a:spcPct val="110000"/>
              </a:lnSpc>
              <a:spcBef>
                <a:spcPts val="519"/>
              </a:spcBef>
              <a:defRPr/>
            </a:pPr>
            <a:r>
              <a:rPr lang="es-PE" dirty="0"/>
              <a:t>Asignación de puntaje de acuerdo a los factores de evaluación previstos</a:t>
            </a:r>
          </a:p>
          <a:p>
            <a:pPr marL="342900" lvl="1" indent="-342900" algn="just">
              <a:lnSpc>
                <a:spcPct val="110000"/>
              </a:lnSpc>
              <a:spcBef>
                <a:spcPts val="519"/>
              </a:spcBef>
              <a:defRPr/>
            </a:pPr>
            <a:r>
              <a:rPr lang="es-PE" dirty="0"/>
              <a:t>Se descalifican las ofertas técnicas que: </a:t>
            </a:r>
          </a:p>
          <a:p>
            <a:pPr marL="717550" lvl="1" indent="-352425" algn="just">
              <a:lnSpc>
                <a:spcPct val="110000"/>
              </a:lnSpc>
              <a:spcBef>
                <a:spcPts val="519"/>
              </a:spcBef>
              <a:buFont typeface="Calibri" pitchFamily="34" charset="0"/>
              <a:buChar char="-"/>
              <a:defRPr/>
            </a:pPr>
            <a:r>
              <a:rPr lang="es-PE" dirty="0"/>
              <a:t>Contengan algún tipo de información que forme parte de </a:t>
            </a:r>
            <a:r>
              <a:rPr lang="es-PE" dirty="0" smtClean="0"/>
              <a:t>la oferta </a:t>
            </a:r>
            <a:r>
              <a:rPr lang="es-PE" dirty="0"/>
              <a:t>económica </a:t>
            </a:r>
          </a:p>
          <a:p>
            <a:pPr marL="717550" lvl="1" indent="-352425" algn="just">
              <a:lnSpc>
                <a:spcPct val="110000"/>
              </a:lnSpc>
              <a:spcBef>
                <a:spcPts val="519"/>
              </a:spcBef>
              <a:buFont typeface="Calibri" pitchFamily="34" charset="0"/>
              <a:buChar char="-"/>
              <a:defRPr/>
            </a:pPr>
            <a:r>
              <a:rPr lang="es-PE" dirty="0"/>
              <a:t>No alcancen el puntaje mínimo especificado en las bases</a:t>
            </a:r>
          </a:p>
          <a:p>
            <a:pPr marL="342900" lvl="1" indent="-342900" algn="just">
              <a:lnSpc>
                <a:spcPct val="110000"/>
              </a:lnSpc>
              <a:spcBef>
                <a:spcPts val="519"/>
              </a:spcBef>
              <a:defRPr/>
            </a:pPr>
            <a:r>
              <a:rPr lang="es-PE" dirty="0"/>
              <a:t>Subsanación de ofertas, igual que Licitación Pública </a:t>
            </a:r>
          </a:p>
          <a:p>
            <a:pPr marL="342900" lvl="1" indent="-342900" algn="just">
              <a:lnSpc>
                <a:spcPct val="110000"/>
              </a:lnSpc>
              <a:spcBef>
                <a:spcPts val="519"/>
              </a:spcBef>
              <a:tabLst>
                <a:tab pos="811213" algn="l"/>
              </a:tabLst>
              <a:defRPr/>
            </a:pPr>
            <a:endParaRPr lang="es-PE"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8"/>
            </a:pPr>
            <a:r>
              <a:rPr lang="es-ES" sz="3000" dirty="0" smtClean="0">
                <a:latin typeface="Calibri" pitchFamily="34" charset="0"/>
                <a:cs typeface="Arial" charset="0"/>
              </a:rPr>
              <a:t>Concurso Público </a:t>
            </a:r>
            <a:r>
              <a:rPr lang="es-ES" sz="3000" dirty="0">
                <a:latin typeface="Calibri" pitchFamily="34" charset="0"/>
                <a:cs typeface="Arial" charset="0"/>
              </a:rPr>
              <a:t>para </a:t>
            </a:r>
            <a:r>
              <a:rPr lang="es-ES" sz="3000" dirty="0" smtClean="0">
                <a:latin typeface="Calibri" pitchFamily="34" charset="0"/>
                <a:cs typeface="Arial" charset="0"/>
              </a:rPr>
              <a:t>Consultoría</a:t>
            </a:r>
            <a:endParaRPr lang="es-PE" sz="3000" dirty="0">
              <a:latin typeface="Calibri" pitchFamily="34" charset="0"/>
              <a:cs typeface="Arial" charset="0"/>
            </a:endParaRPr>
          </a:p>
        </p:txBody>
      </p:sp>
    </p:spTree>
    <p:extLst>
      <p:ext uri="{BB962C8B-B14F-4D97-AF65-F5344CB8AC3E}">
        <p14:creationId xmlns:p14="http://schemas.microsoft.com/office/powerpoint/2010/main" val="38684095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42</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smtClean="0"/>
              <a:t>Evaluación </a:t>
            </a:r>
            <a:r>
              <a:rPr lang="es-PE" sz="2800" dirty="0"/>
              <a:t>de Ofertas </a:t>
            </a:r>
            <a:r>
              <a:rPr lang="es-PE" sz="2800" dirty="0" smtClean="0"/>
              <a:t>Económicas</a:t>
            </a:r>
            <a:endParaRPr lang="es-PE" sz="2800" dirty="0"/>
          </a:p>
          <a:p>
            <a:pPr marL="342900" lvl="1" indent="-342900" algn="just">
              <a:lnSpc>
                <a:spcPct val="100000"/>
              </a:lnSpc>
              <a:spcBef>
                <a:spcPts val="519"/>
              </a:spcBef>
              <a:defRPr/>
            </a:pPr>
            <a:r>
              <a:rPr lang="es-ES" dirty="0" smtClean="0"/>
              <a:t>Se </a:t>
            </a:r>
            <a:r>
              <a:rPr lang="es-ES" dirty="0"/>
              <a:t>realiza en acto público, en lugar indicado en las Bases, en la fecha y hora establecida en las Bases, en presencia del notario público o Juez de Paz que custodió ofertas económicas</a:t>
            </a:r>
          </a:p>
          <a:p>
            <a:pPr marL="342900" lvl="1" indent="-342900" algn="just">
              <a:lnSpc>
                <a:spcPct val="100000"/>
              </a:lnSpc>
              <a:spcBef>
                <a:spcPts val="519"/>
              </a:spcBef>
              <a:defRPr/>
            </a:pPr>
            <a:r>
              <a:rPr lang="es-ES" dirty="0"/>
              <a:t>Se abren las ofertas económicas de postores que alcanzaron el puntaje técnico mínimo  </a:t>
            </a:r>
          </a:p>
          <a:p>
            <a:pPr marL="342900" lvl="1" indent="-342900" algn="just">
              <a:lnSpc>
                <a:spcPct val="100000"/>
              </a:lnSpc>
              <a:spcBef>
                <a:spcPts val="519"/>
              </a:spcBef>
              <a:defRPr/>
            </a:pPr>
            <a:r>
              <a:rPr lang="es-ES" dirty="0"/>
              <a:t>Se anuncia el nombre de los </a:t>
            </a:r>
            <a:r>
              <a:rPr lang="es-ES" dirty="0" smtClean="0"/>
              <a:t>postores, </a:t>
            </a:r>
            <a:r>
              <a:rPr lang="es-ES" dirty="0"/>
              <a:t>el puntaje de calificación técnico obtenido y el precio total de las ofertas</a:t>
            </a:r>
          </a:p>
          <a:p>
            <a:pPr marL="342900" lvl="1" indent="-342900" algn="just">
              <a:lnSpc>
                <a:spcPct val="100000"/>
              </a:lnSpc>
              <a:spcBef>
                <a:spcPts val="519"/>
              </a:spcBef>
              <a:defRPr/>
            </a:pPr>
            <a:r>
              <a:rPr lang="es-PE" dirty="0"/>
              <a:t>En caso de consultoría de obras la oferta económica no puede ser menor al 90% del valor referencial, ni mayor al 110% del valor referencial, sino, </a:t>
            </a:r>
            <a:r>
              <a:rPr lang="es-PE" dirty="0">
                <a:solidFill>
                  <a:srgbClr val="FF0000"/>
                </a:solidFill>
              </a:rPr>
              <a:t>se rechaza </a:t>
            </a:r>
            <a:r>
              <a:rPr lang="es-PE" dirty="0"/>
              <a:t>y si tiene por no admitida, debiendo devolverla </a:t>
            </a:r>
          </a:p>
          <a:p>
            <a:pPr marL="342900" lvl="1" indent="-342900" algn="just">
              <a:lnSpc>
                <a:spcPct val="110000"/>
              </a:lnSpc>
              <a:spcBef>
                <a:spcPts val="519"/>
              </a:spcBef>
              <a:tabLst>
                <a:tab pos="811213" algn="l"/>
              </a:tabLst>
              <a:defRPr/>
            </a:pPr>
            <a:endParaRPr lang="es-PE"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8"/>
            </a:pPr>
            <a:r>
              <a:rPr lang="es-ES" sz="3000" dirty="0" smtClean="0">
                <a:latin typeface="Calibri" pitchFamily="34" charset="0"/>
                <a:cs typeface="Arial" charset="0"/>
              </a:rPr>
              <a:t>Concurso Público </a:t>
            </a:r>
            <a:r>
              <a:rPr lang="es-ES" sz="3000" dirty="0">
                <a:latin typeface="Calibri" pitchFamily="34" charset="0"/>
                <a:cs typeface="Arial" charset="0"/>
              </a:rPr>
              <a:t>para </a:t>
            </a:r>
            <a:r>
              <a:rPr lang="es-ES" sz="3000" dirty="0" smtClean="0">
                <a:latin typeface="Calibri" pitchFamily="34" charset="0"/>
                <a:cs typeface="Arial" charset="0"/>
              </a:rPr>
              <a:t>Consultoría</a:t>
            </a:r>
            <a:endParaRPr lang="es-PE" sz="3000" dirty="0">
              <a:latin typeface="Calibri" pitchFamily="34" charset="0"/>
              <a:cs typeface="Arial" charset="0"/>
            </a:endParaRPr>
          </a:p>
        </p:txBody>
      </p:sp>
    </p:spTree>
    <p:extLst>
      <p:ext uri="{BB962C8B-B14F-4D97-AF65-F5344CB8AC3E}">
        <p14:creationId xmlns:p14="http://schemas.microsoft.com/office/powerpoint/2010/main" val="34708206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43</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smtClean="0"/>
              <a:t>Evaluación </a:t>
            </a:r>
            <a:r>
              <a:rPr lang="es-PE" sz="2800" dirty="0"/>
              <a:t>de Ofertas </a:t>
            </a:r>
            <a:r>
              <a:rPr lang="es-PE" sz="2800" dirty="0" smtClean="0"/>
              <a:t>Económicas</a:t>
            </a:r>
            <a:endParaRPr lang="es-PE" sz="2800" dirty="0"/>
          </a:p>
          <a:p>
            <a:pPr marL="342900" lvl="1" indent="-342900" algn="just">
              <a:lnSpc>
                <a:spcPct val="100000"/>
              </a:lnSpc>
              <a:spcBef>
                <a:spcPts val="519"/>
              </a:spcBef>
              <a:defRPr/>
            </a:pPr>
            <a:r>
              <a:rPr lang="es-PE" dirty="0" smtClean="0"/>
              <a:t>Comité </a:t>
            </a:r>
            <a:r>
              <a:rPr lang="es-PE" dirty="0"/>
              <a:t>de Selección evalúa las ofertas económicas, asignando un puntaje de 100 a la oferta de precio más bajo y otorga a las demás ofertas puntajes inversamente proporcionales a sus respectivos precios</a:t>
            </a:r>
            <a:endParaRPr lang="es-ES_tradnl" dirty="0"/>
          </a:p>
          <a:p>
            <a:pPr marL="342900" lvl="1" indent="-342900" algn="just">
              <a:lnSpc>
                <a:spcPct val="100000"/>
              </a:lnSpc>
              <a:spcBef>
                <a:spcPts val="519"/>
              </a:spcBef>
              <a:defRPr/>
            </a:pPr>
            <a:r>
              <a:rPr lang="es-PE" dirty="0"/>
              <a:t>Comité de Selección, en el mismo acto público, procede a determinar puntaje total de ofertas, que es el promedio ponderado de ambas evaluaciones</a:t>
            </a:r>
          </a:p>
          <a:p>
            <a:pPr marL="342900" lvl="1" indent="-342900" algn="just">
              <a:lnSpc>
                <a:spcPct val="100000"/>
              </a:lnSpc>
              <a:spcBef>
                <a:spcPts val="519"/>
              </a:spcBef>
              <a:defRPr/>
            </a:pPr>
            <a:r>
              <a:rPr lang="es-PE" dirty="0"/>
              <a:t>Coeficientes de ponderación:</a:t>
            </a:r>
          </a:p>
          <a:p>
            <a:pPr marL="717550" lvl="1" indent="-352425" algn="just">
              <a:lnSpc>
                <a:spcPct val="110000"/>
              </a:lnSpc>
              <a:spcBef>
                <a:spcPts val="519"/>
              </a:spcBef>
              <a:buFont typeface="Calibri" pitchFamily="34" charset="0"/>
              <a:buChar char="-"/>
              <a:defRPr/>
            </a:pPr>
            <a:r>
              <a:rPr lang="es-ES_tradnl" dirty="0"/>
              <a:t>Evaluación técnica:      </a:t>
            </a:r>
            <a:r>
              <a:rPr lang="es-ES" altLang="es-PE" dirty="0"/>
              <a:t>0.70 </a:t>
            </a:r>
            <a:r>
              <a:rPr lang="es-PE" altLang="es-PE" dirty="0"/>
              <a:t>≥ C1 ≤ 0.80</a:t>
            </a:r>
          </a:p>
          <a:p>
            <a:pPr marL="717550" lvl="1" indent="-352425" algn="just">
              <a:lnSpc>
                <a:spcPct val="110000"/>
              </a:lnSpc>
              <a:spcBef>
                <a:spcPts val="519"/>
              </a:spcBef>
              <a:buFont typeface="Calibri" pitchFamily="34" charset="0"/>
              <a:buChar char="-"/>
              <a:defRPr/>
            </a:pPr>
            <a:r>
              <a:rPr lang="es-ES_tradnl" dirty="0"/>
              <a:t>Evaluación económica: </a:t>
            </a:r>
            <a:r>
              <a:rPr lang="es-ES" altLang="es-PE" dirty="0"/>
              <a:t>0.20 </a:t>
            </a:r>
            <a:r>
              <a:rPr lang="es-PE" altLang="es-PE" dirty="0"/>
              <a:t>≥ C2 ≤ 0.30</a:t>
            </a:r>
          </a:p>
          <a:p>
            <a:pPr marL="342900" lvl="1" indent="-342900" algn="just">
              <a:lnSpc>
                <a:spcPct val="110000"/>
              </a:lnSpc>
              <a:spcBef>
                <a:spcPts val="519"/>
              </a:spcBef>
              <a:tabLst>
                <a:tab pos="811213" algn="l"/>
              </a:tabLst>
              <a:defRPr/>
            </a:pPr>
            <a:endParaRPr lang="es-PE"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8"/>
            </a:pPr>
            <a:r>
              <a:rPr lang="es-ES" sz="3000" dirty="0" smtClean="0">
                <a:latin typeface="Calibri" pitchFamily="34" charset="0"/>
                <a:cs typeface="Arial" charset="0"/>
              </a:rPr>
              <a:t>Concurso Público </a:t>
            </a:r>
            <a:r>
              <a:rPr lang="es-ES" sz="3000" dirty="0">
                <a:latin typeface="Calibri" pitchFamily="34" charset="0"/>
                <a:cs typeface="Arial" charset="0"/>
              </a:rPr>
              <a:t>para </a:t>
            </a:r>
            <a:r>
              <a:rPr lang="es-ES" sz="3000" dirty="0" smtClean="0">
                <a:latin typeface="Calibri" pitchFamily="34" charset="0"/>
                <a:cs typeface="Arial" charset="0"/>
              </a:rPr>
              <a:t>Consultoría</a:t>
            </a:r>
            <a:endParaRPr lang="es-PE" sz="3000" dirty="0">
              <a:latin typeface="Calibri" pitchFamily="34" charset="0"/>
              <a:cs typeface="Arial" charset="0"/>
            </a:endParaRPr>
          </a:p>
        </p:txBody>
      </p:sp>
    </p:spTree>
    <p:extLst>
      <p:ext uri="{BB962C8B-B14F-4D97-AF65-F5344CB8AC3E}">
        <p14:creationId xmlns:p14="http://schemas.microsoft.com/office/powerpoint/2010/main" val="23846263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44</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smtClean="0"/>
              <a:t>Otorgamiento de Buena Pro</a:t>
            </a:r>
          </a:p>
          <a:p>
            <a:pPr marL="342900" lvl="1" indent="-342900" algn="just">
              <a:lnSpc>
                <a:spcPct val="100000"/>
              </a:lnSpc>
              <a:spcBef>
                <a:spcPts val="519"/>
              </a:spcBef>
              <a:defRPr/>
            </a:pPr>
            <a:r>
              <a:rPr lang="es-PE" dirty="0"/>
              <a:t>Se otorga Buena Pro en acto público al postor con mayor puntaje total</a:t>
            </a:r>
          </a:p>
          <a:p>
            <a:pPr marL="342900" lvl="1" indent="-342900" algn="just">
              <a:lnSpc>
                <a:spcPct val="100000"/>
              </a:lnSpc>
              <a:spcBef>
                <a:spcPts val="519"/>
              </a:spcBef>
              <a:defRPr/>
            </a:pPr>
            <a:r>
              <a:rPr lang="es-PE" dirty="0"/>
              <a:t>C</a:t>
            </a:r>
            <a:r>
              <a:rPr lang="en-US" altLang="es-PE" dirty="0"/>
              <a:t>onsultoría de obras: </a:t>
            </a:r>
            <a:r>
              <a:rPr lang="es-PE" dirty="0"/>
              <a:t>para que se otorgue Buena Pro a ofertas que superen valor referencial hasta el 110%, se debe contar con certificación de crédito presupuestario</a:t>
            </a:r>
            <a:endParaRPr lang="en-US" altLang="es-PE" dirty="0"/>
          </a:p>
          <a:p>
            <a:pPr marL="342900" lvl="1" indent="-342900" algn="just">
              <a:lnSpc>
                <a:spcPct val="100000"/>
              </a:lnSpc>
              <a:spcBef>
                <a:spcPts val="519"/>
              </a:spcBef>
              <a:defRPr/>
            </a:pPr>
            <a:r>
              <a:rPr lang="es-PE" dirty="0"/>
              <a:t>Además, debe contarse con aprobación del Titular de la Entidad, salvo que el postor que hubiera obtenido mejor puntaje total acepte reducir su oferta económica</a:t>
            </a:r>
            <a:endParaRPr lang="en-US" altLang="es-PE" dirty="0"/>
          </a:p>
          <a:p>
            <a:pPr marL="342900" lvl="1" indent="-342900" algn="just">
              <a:lnSpc>
                <a:spcPct val="100000"/>
              </a:lnSpc>
              <a:spcBef>
                <a:spcPts val="519"/>
              </a:spcBef>
              <a:defRPr/>
            </a:pPr>
            <a:r>
              <a:rPr lang="es-PE" dirty="0">
                <a:solidFill>
                  <a:srgbClr val="FF0000"/>
                </a:solidFill>
              </a:rPr>
              <a:t>En caso no se pueda otorgar la Buena Pro, el Comité de Selección sigue el mismo procedimiento con el postor que ocupó el segundo lugar </a:t>
            </a:r>
            <a:endParaRPr lang="en-US" altLang="es-PE" dirty="0">
              <a:solidFill>
                <a:srgbClr val="FF0000"/>
              </a:solidFill>
            </a:endParaRPr>
          </a:p>
          <a:p>
            <a:pPr marL="342900" lvl="1" indent="-342900" algn="just">
              <a:lnSpc>
                <a:spcPct val="100000"/>
              </a:lnSpc>
              <a:spcBef>
                <a:spcPts val="519"/>
              </a:spcBef>
              <a:defRPr/>
            </a:pPr>
            <a:r>
              <a:rPr lang="es-PE" dirty="0">
                <a:solidFill>
                  <a:srgbClr val="FF0000"/>
                </a:solidFill>
              </a:rPr>
              <a:t>En caso no se otorgue la Buena Pro, debe continuar con los demás postores, respetando el orden de prelación</a:t>
            </a:r>
          </a:p>
          <a:p>
            <a:pPr marL="342900" lvl="1" indent="-342900" algn="just">
              <a:lnSpc>
                <a:spcPct val="110000"/>
              </a:lnSpc>
              <a:spcBef>
                <a:spcPts val="519"/>
              </a:spcBef>
              <a:tabLst>
                <a:tab pos="811213" algn="l"/>
              </a:tabLst>
              <a:defRPr/>
            </a:pPr>
            <a:endParaRPr lang="es-PE" dirty="0"/>
          </a:p>
          <a:p>
            <a:pPr marL="342900" lvl="1" indent="-342900" algn="just">
              <a:lnSpc>
                <a:spcPct val="100000"/>
              </a:lnSpc>
              <a:spcBef>
                <a:spcPts val="519"/>
              </a:spcBef>
              <a:defRPr/>
            </a:pPr>
            <a:endParaRPr lang="es-PE" dirty="0">
              <a:solidFill>
                <a:srgbClr val="FF0000"/>
              </a:solidFill>
            </a:endParaRPr>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8"/>
            </a:pPr>
            <a:r>
              <a:rPr lang="es-ES" sz="3000" dirty="0" smtClean="0">
                <a:latin typeface="Calibri" pitchFamily="34" charset="0"/>
                <a:cs typeface="Arial" charset="0"/>
              </a:rPr>
              <a:t>Concurso Público </a:t>
            </a:r>
            <a:r>
              <a:rPr lang="es-ES" sz="3000" dirty="0">
                <a:latin typeface="Calibri" pitchFamily="34" charset="0"/>
                <a:cs typeface="Arial" charset="0"/>
              </a:rPr>
              <a:t>para </a:t>
            </a:r>
            <a:r>
              <a:rPr lang="es-ES" sz="3000" dirty="0" smtClean="0">
                <a:latin typeface="Calibri" pitchFamily="34" charset="0"/>
                <a:cs typeface="Arial" charset="0"/>
              </a:rPr>
              <a:t>Consultoría</a:t>
            </a:r>
            <a:endParaRPr lang="es-PE" sz="3000" dirty="0">
              <a:latin typeface="Calibri" pitchFamily="34" charset="0"/>
              <a:cs typeface="Arial" charset="0"/>
            </a:endParaRPr>
          </a:p>
        </p:txBody>
      </p:sp>
    </p:spTree>
    <p:extLst>
      <p:ext uri="{BB962C8B-B14F-4D97-AF65-F5344CB8AC3E}">
        <p14:creationId xmlns:p14="http://schemas.microsoft.com/office/powerpoint/2010/main" val="13217975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45</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lvl="1" indent="0" algn="just">
              <a:lnSpc>
                <a:spcPct val="100000"/>
              </a:lnSpc>
              <a:spcBef>
                <a:spcPts val="519"/>
              </a:spcBef>
              <a:buNone/>
              <a:defRPr/>
            </a:pPr>
            <a:r>
              <a:rPr lang="es-PE" sz="2800" dirty="0" smtClean="0"/>
              <a:t>Otorgamiento de Buena Pro</a:t>
            </a:r>
          </a:p>
          <a:p>
            <a:pPr marL="342900" lvl="1" indent="-342900" algn="just">
              <a:lnSpc>
                <a:spcPct val="100000"/>
              </a:lnSpc>
              <a:spcBef>
                <a:spcPts val="519"/>
              </a:spcBef>
              <a:defRPr/>
            </a:pPr>
            <a:r>
              <a:rPr lang="en-US" altLang="es-PE" dirty="0"/>
              <a:t>En caso de </a:t>
            </a:r>
            <a:r>
              <a:rPr lang="en-US" altLang="es-PE" dirty="0" err="1" smtClean="0"/>
              <a:t>empate</a:t>
            </a:r>
            <a:r>
              <a:rPr lang="en-US" altLang="es-PE" dirty="0" smtClean="0"/>
              <a:t>, la </a:t>
            </a:r>
            <a:r>
              <a:rPr lang="en-US" altLang="es-PE" dirty="0"/>
              <a:t>Buena Pro se otorga observando el siguiente orden:</a:t>
            </a:r>
          </a:p>
          <a:p>
            <a:pPr marL="893763" lvl="1" indent="-358775" algn="just">
              <a:lnSpc>
                <a:spcPct val="100000"/>
              </a:lnSpc>
              <a:spcBef>
                <a:spcPts val="519"/>
              </a:spcBef>
              <a:buFont typeface="+mj-lt"/>
              <a:buAutoNum type="arabicPeriod"/>
              <a:defRPr/>
            </a:pPr>
            <a:r>
              <a:rPr lang="en-US" altLang="es-PE" dirty="0"/>
              <a:t>A favor del postor que haya obtenido el </a:t>
            </a:r>
            <a:r>
              <a:rPr lang="es-ES" altLang="es-PE" dirty="0"/>
              <a:t>mejor puntaje técnico</a:t>
            </a:r>
          </a:p>
          <a:p>
            <a:pPr marL="893763" lvl="1" indent="-358775" algn="just">
              <a:lnSpc>
                <a:spcPct val="100000"/>
              </a:lnSpc>
              <a:spcBef>
                <a:spcPts val="519"/>
              </a:spcBef>
              <a:buFont typeface="+mj-lt"/>
              <a:buAutoNum type="arabicPeriod"/>
              <a:defRPr/>
            </a:pPr>
            <a:r>
              <a:rPr lang="es-ES" altLang="es-PE" dirty="0"/>
              <a:t>A través de sorteo que se realiza en el acto </a:t>
            </a:r>
            <a:r>
              <a:rPr lang="es-ES" altLang="es-PE" dirty="0" smtClean="0"/>
              <a:t>público</a:t>
            </a:r>
            <a:endParaRPr lang="es-PE" dirty="0"/>
          </a:p>
          <a:p>
            <a:pPr marL="342900" lvl="1" indent="-342900" algn="just">
              <a:lnSpc>
                <a:spcPct val="100000"/>
              </a:lnSpc>
              <a:spcBef>
                <a:spcPts val="519"/>
              </a:spcBef>
              <a:defRPr/>
            </a:pPr>
            <a:r>
              <a:rPr lang="en-US" altLang="es-PE" dirty="0"/>
              <a:t>Se presume notificado a postores en el acto público. Presunción no admite prueba en contrario</a:t>
            </a:r>
          </a:p>
          <a:p>
            <a:pPr marL="342900" lvl="1" indent="-342900" algn="just">
              <a:lnSpc>
                <a:spcPct val="100000"/>
              </a:lnSpc>
              <a:spcBef>
                <a:spcPts val="519"/>
              </a:spcBef>
              <a:defRPr/>
            </a:pPr>
            <a:r>
              <a:rPr lang="en-US" altLang="es-PE" dirty="0"/>
              <a:t>Entrega a postores de copia del acta de otorgamiento de Buena Pro </a:t>
            </a:r>
            <a:r>
              <a:rPr lang="es-PE" dirty="0"/>
              <a:t>y el cuadro comparativo, detallando los resultados de </a:t>
            </a:r>
            <a:r>
              <a:rPr lang="es-PE" dirty="0" smtClean="0"/>
              <a:t>calificación </a:t>
            </a:r>
            <a:r>
              <a:rPr lang="es-PE" dirty="0"/>
              <a:t>y evaluación.</a:t>
            </a:r>
            <a:r>
              <a:rPr lang="en-US" altLang="es-PE" dirty="0"/>
              <a:t> </a:t>
            </a:r>
          </a:p>
          <a:p>
            <a:pPr marL="342900" lvl="1" indent="-342900" algn="just">
              <a:lnSpc>
                <a:spcPct val="100000"/>
              </a:lnSpc>
              <a:spcBef>
                <a:spcPts val="519"/>
              </a:spcBef>
              <a:defRPr/>
            </a:pPr>
            <a:r>
              <a:rPr lang="en-US" altLang="es-PE" dirty="0" smtClean="0">
                <a:solidFill>
                  <a:srgbClr val="FF0000"/>
                </a:solidFill>
              </a:rPr>
              <a:t>Consentimiento igual </a:t>
            </a:r>
            <a:r>
              <a:rPr lang="en-US" altLang="es-PE" dirty="0" err="1" smtClean="0">
                <a:solidFill>
                  <a:srgbClr val="FF0000"/>
                </a:solidFill>
              </a:rPr>
              <a:t>que</a:t>
            </a:r>
            <a:r>
              <a:rPr lang="en-US" altLang="es-PE" dirty="0" smtClean="0">
                <a:solidFill>
                  <a:srgbClr val="FF0000"/>
                </a:solidFill>
              </a:rPr>
              <a:t> </a:t>
            </a:r>
            <a:r>
              <a:rPr lang="en-US" altLang="es-PE" dirty="0" err="1" smtClean="0">
                <a:solidFill>
                  <a:srgbClr val="FF0000"/>
                </a:solidFill>
              </a:rPr>
              <a:t>Licitación</a:t>
            </a:r>
            <a:r>
              <a:rPr lang="en-US" altLang="es-PE" dirty="0" smtClean="0">
                <a:solidFill>
                  <a:srgbClr val="FF0000"/>
                </a:solidFill>
              </a:rPr>
              <a:t> </a:t>
            </a:r>
            <a:r>
              <a:rPr lang="en-US" altLang="es-PE" dirty="0" err="1" smtClean="0">
                <a:solidFill>
                  <a:srgbClr val="FF0000"/>
                </a:solidFill>
              </a:rPr>
              <a:t>Pública</a:t>
            </a:r>
            <a:endParaRPr lang="en-US" altLang="es-PE" dirty="0" smtClean="0">
              <a:solidFill>
                <a:srgbClr val="FF0000"/>
              </a:solidFill>
            </a:endParaRPr>
          </a:p>
          <a:p>
            <a:pPr marL="342900" lvl="1" indent="-342900" algn="just">
              <a:lnSpc>
                <a:spcPct val="100000"/>
              </a:lnSpc>
              <a:spcBef>
                <a:spcPts val="519"/>
              </a:spcBef>
              <a:defRPr/>
            </a:pPr>
            <a:r>
              <a:rPr lang="en-US" altLang="es-PE" dirty="0" smtClean="0">
                <a:solidFill>
                  <a:srgbClr val="FF0000"/>
                </a:solidFill>
              </a:rPr>
              <a:t>Cuando </a:t>
            </a:r>
            <a:r>
              <a:rPr lang="en-US" altLang="es-PE" dirty="0">
                <a:solidFill>
                  <a:srgbClr val="FF0000"/>
                </a:solidFill>
              </a:rPr>
              <a:t>se declara desierto se </a:t>
            </a:r>
            <a:r>
              <a:rPr lang="en-US" altLang="es-PE" dirty="0" smtClean="0">
                <a:solidFill>
                  <a:srgbClr val="FF0000"/>
                </a:solidFill>
              </a:rPr>
              <a:t>convoca </a:t>
            </a:r>
            <a:r>
              <a:rPr lang="en-US" altLang="es-PE" dirty="0">
                <a:solidFill>
                  <a:srgbClr val="FF0000"/>
                </a:solidFill>
              </a:rPr>
              <a:t>una adjudicación directa simplificada</a:t>
            </a:r>
          </a:p>
          <a:p>
            <a:pPr marL="342900" lvl="1" indent="-342900" algn="just">
              <a:lnSpc>
                <a:spcPct val="110000"/>
              </a:lnSpc>
              <a:spcBef>
                <a:spcPts val="519"/>
              </a:spcBef>
              <a:tabLst>
                <a:tab pos="811213" algn="l"/>
              </a:tabLst>
              <a:defRPr/>
            </a:pPr>
            <a:endParaRPr lang="es-PE" dirty="0"/>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8"/>
            </a:pPr>
            <a:r>
              <a:rPr lang="es-ES" sz="3000" dirty="0" smtClean="0">
                <a:latin typeface="Calibri" pitchFamily="34" charset="0"/>
                <a:cs typeface="Arial" charset="0"/>
              </a:rPr>
              <a:t>Concurso Público </a:t>
            </a:r>
            <a:r>
              <a:rPr lang="es-ES" sz="3000" dirty="0">
                <a:latin typeface="Calibri" pitchFamily="34" charset="0"/>
                <a:cs typeface="Arial" charset="0"/>
              </a:rPr>
              <a:t>para </a:t>
            </a:r>
            <a:r>
              <a:rPr lang="es-ES" sz="3000" dirty="0" smtClean="0">
                <a:latin typeface="Calibri" pitchFamily="34" charset="0"/>
                <a:cs typeface="Arial" charset="0"/>
              </a:rPr>
              <a:t>Consultoría</a:t>
            </a:r>
            <a:endParaRPr lang="es-PE" sz="3000" dirty="0">
              <a:latin typeface="Calibri" pitchFamily="34" charset="0"/>
              <a:cs typeface="Arial" charset="0"/>
            </a:endParaRPr>
          </a:p>
        </p:txBody>
      </p:sp>
    </p:spTree>
    <p:extLst>
      <p:ext uri="{BB962C8B-B14F-4D97-AF65-F5344CB8AC3E}">
        <p14:creationId xmlns:p14="http://schemas.microsoft.com/office/powerpoint/2010/main" val="3315757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46</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457200" indent="-457200">
              <a:lnSpc>
                <a:spcPct val="100000"/>
              </a:lnSpc>
            </a:pPr>
            <a:r>
              <a:rPr lang="es-ES" altLang="es-PE" sz="2400" dirty="0">
                <a:solidFill>
                  <a:srgbClr val="FF0000"/>
                </a:solidFill>
              </a:rPr>
              <a:t>Ejecución de obras por valor referencial igual o mayor a S/. 20 millones</a:t>
            </a:r>
          </a:p>
          <a:p>
            <a:pPr marL="457200" indent="-457200">
              <a:lnSpc>
                <a:spcPct val="100000"/>
              </a:lnSpc>
            </a:pPr>
            <a:r>
              <a:rPr lang="es-PE" sz="2400" dirty="0">
                <a:solidFill>
                  <a:srgbClr val="FF0000"/>
                </a:solidFill>
              </a:rPr>
              <a:t>Finalidad: preseleccionar a proveedores con calificaciones suficientes para ejecutar contrato, e invitarlos a presentar su oferta </a:t>
            </a:r>
          </a:p>
          <a:p>
            <a:pPr marL="457200" indent="-457200">
              <a:lnSpc>
                <a:spcPct val="100000"/>
              </a:lnSpc>
            </a:pPr>
            <a:r>
              <a:rPr lang="es-PE" sz="2400" dirty="0">
                <a:solidFill>
                  <a:srgbClr val="FF0000"/>
                </a:solidFill>
              </a:rPr>
              <a:t>Expediente de Contratación con informes de área usuaria y de OEC que sustentan su uso</a:t>
            </a:r>
          </a:p>
          <a:p>
            <a:pPr marL="457200" indent="-457200">
              <a:lnSpc>
                <a:spcPct val="110000"/>
              </a:lnSpc>
            </a:pPr>
            <a:r>
              <a:rPr lang="es-ES" altLang="es-PE" sz="2400" dirty="0">
                <a:solidFill>
                  <a:srgbClr val="FF0000"/>
                </a:solidFill>
              </a:rPr>
              <a:t>Solicitud de Precalificación se presenta  en acto </a:t>
            </a:r>
            <a:r>
              <a:rPr lang="es-ES" altLang="es-PE" sz="2400" dirty="0" smtClean="0">
                <a:solidFill>
                  <a:srgbClr val="FF0000"/>
                </a:solidFill>
              </a:rPr>
              <a:t>público </a:t>
            </a:r>
            <a:r>
              <a:rPr lang="es-ES" altLang="es-PE" sz="2400" dirty="0">
                <a:solidFill>
                  <a:srgbClr val="FF0000"/>
                </a:solidFill>
              </a:rPr>
              <a:t>y se </a:t>
            </a:r>
            <a:r>
              <a:rPr lang="es-PE" sz="2400" dirty="0">
                <a:solidFill>
                  <a:srgbClr val="FF0000"/>
                </a:solidFill>
              </a:rPr>
              <a:t>verifica </a:t>
            </a:r>
            <a:r>
              <a:rPr lang="es-PE" sz="2400" dirty="0" smtClean="0">
                <a:solidFill>
                  <a:srgbClr val="FF0000"/>
                </a:solidFill>
              </a:rPr>
              <a:t>el cumplimento de los </a:t>
            </a:r>
            <a:r>
              <a:rPr lang="es-PE" sz="2400" dirty="0">
                <a:solidFill>
                  <a:srgbClr val="FF0000"/>
                </a:solidFill>
              </a:rPr>
              <a:t>requisitos de precalificación:</a:t>
            </a:r>
          </a:p>
          <a:p>
            <a:pPr marL="811213" indent="-368300">
              <a:buFont typeface="Calibri" panose="020F0502020204030204" pitchFamily="34" charset="0"/>
              <a:buChar char="-"/>
            </a:pPr>
            <a:r>
              <a:rPr lang="es-PE" sz="2400" dirty="0">
                <a:solidFill>
                  <a:srgbClr val="FF0000"/>
                </a:solidFill>
              </a:rPr>
              <a:t>Capacidad legal</a:t>
            </a:r>
          </a:p>
          <a:p>
            <a:pPr marL="811213" indent="-368300">
              <a:buFont typeface="Calibri" panose="020F0502020204030204" pitchFamily="34" charset="0"/>
              <a:buChar char="-"/>
            </a:pPr>
            <a:r>
              <a:rPr lang="es-PE" sz="2400" dirty="0">
                <a:solidFill>
                  <a:srgbClr val="FF0000"/>
                </a:solidFill>
              </a:rPr>
              <a:t>Solvencia económica, se puede medir con líneas de crédito o record crediticio</a:t>
            </a:r>
          </a:p>
          <a:p>
            <a:pPr marL="811213" indent="-368300">
              <a:buFont typeface="Calibri" panose="020F0502020204030204" pitchFamily="34" charset="0"/>
              <a:buChar char="-"/>
            </a:pPr>
            <a:r>
              <a:rPr lang="es-PE" sz="2400" dirty="0">
                <a:solidFill>
                  <a:srgbClr val="FF0000"/>
                </a:solidFill>
              </a:rPr>
              <a:t>Relación de principales obras ejecutadas</a:t>
            </a:r>
          </a:p>
          <a:p>
            <a:pPr marL="811213" indent="-368300">
              <a:buFont typeface="Calibri" panose="020F0502020204030204" pitchFamily="34" charset="0"/>
              <a:buChar char="-"/>
            </a:pPr>
            <a:r>
              <a:rPr lang="es-PE" sz="2400" dirty="0">
                <a:solidFill>
                  <a:srgbClr val="FF0000"/>
                </a:solidFill>
              </a:rPr>
              <a:t>Capacidad de gestión: infraestructura, </a:t>
            </a:r>
            <a:r>
              <a:rPr lang="es-PE" sz="2400" dirty="0" smtClean="0">
                <a:solidFill>
                  <a:srgbClr val="FF0000"/>
                </a:solidFill>
              </a:rPr>
              <a:t>equipos y organización </a:t>
            </a:r>
            <a:endParaRPr lang="es-PE" sz="2400" dirty="0">
              <a:solidFill>
                <a:srgbClr val="FF0000"/>
              </a:solidFill>
            </a:endParaRPr>
          </a:p>
          <a:p>
            <a:pPr marL="342900" lvl="1" indent="-342900" algn="just">
              <a:lnSpc>
                <a:spcPct val="110000"/>
              </a:lnSpc>
              <a:spcBef>
                <a:spcPts val="519"/>
              </a:spcBef>
              <a:tabLst>
                <a:tab pos="811213" algn="l"/>
              </a:tabLst>
              <a:defRPr/>
            </a:pPr>
            <a:endParaRPr lang="es-PE" dirty="0"/>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startAt="9"/>
            </a:pPr>
            <a:r>
              <a:rPr lang="es-ES" sz="3000" dirty="0" smtClean="0">
                <a:latin typeface="Calibri" pitchFamily="34" charset="0"/>
                <a:cs typeface="Arial" charset="0"/>
              </a:rPr>
              <a:t>Licitaci</a:t>
            </a:r>
            <a:r>
              <a:rPr lang="es-ES" sz="3000" dirty="0">
                <a:latin typeface="Calibri" pitchFamily="34" charset="0"/>
                <a:cs typeface="Arial" charset="0"/>
              </a:rPr>
              <a:t>ó</a:t>
            </a:r>
            <a:r>
              <a:rPr lang="es-ES" sz="3000" dirty="0" smtClean="0">
                <a:latin typeface="Calibri" pitchFamily="34" charset="0"/>
                <a:cs typeface="Arial" charset="0"/>
              </a:rPr>
              <a:t>n con Precalificación</a:t>
            </a:r>
            <a:endParaRPr lang="es-PE" sz="3000" dirty="0">
              <a:latin typeface="Calibri" pitchFamily="34" charset="0"/>
              <a:cs typeface="Arial" charset="0"/>
            </a:endParaRPr>
          </a:p>
        </p:txBody>
      </p:sp>
    </p:spTree>
    <p:extLst>
      <p:ext uri="{BB962C8B-B14F-4D97-AF65-F5344CB8AC3E}">
        <p14:creationId xmlns:p14="http://schemas.microsoft.com/office/powerpoint/2010/main" val="4351695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smtClean="0">
                <a:latin typeface="Calibri" pitchFamily="34" charset="0"/>
              </a:rPr>
              <a:t>Adjudicación simplificada</a:t>
            </a:r>
            <a:endParaRPr lang="es-PE" altLang="es-PE" sz="5400" b="1" dirty="0">
              <a:latin typeface="Calibri" pitchFamily="34" charset="0"/>
            </a:endParaRP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47</a:t>
            </a:fld>
            <a:endParaRPr lang="es-PE"/>
          </a:p>
        </p:txBody>
      </p:sp>
    </p:spTree>
    <p:extLst>
      <p:ext uri="{BB962C8B-B14F-4D97-AF65-F5344CB8AC3E}">
        <p14:creationId xmlns:p14="http://schemas.microsoft.com/office/powerpoint/2010/main" val="40983406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48</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n-US" altLang="es-PE" sz="2400" dirty="0" smtClean="0"/>
              <a:t>Contratación </a:t>
            </a:r>
            <a:r>
              <a:rPr lang="en-US" altLang="es-PE" sz="2400" dirty="0"/>
              <a:t>de Bienes y Servicios en General y Ejecución de Obras, se rigen por las reglas previstas para la Licitación Pública </a:t>
            </a:r>
          </a:p>
          <a:p>
            <a:pPr marL="355600" indent="-355600" algn="just">
              <a:lnSpc>
                <a:spcPct val="100000"/>
              </a:lnSpc>
              <a:defRPr/>
            </a:pPr>
            <a:r>
              <a:rPr lang="en-US" altLang="es-PE" sz="2400" dirty="0"/>
              <a:t>Contratación de </a:t>
            </a:r>
            <a:r>
              <a:rPr lang="en-US" altLang="es-PE" sz="2400" dirty="0" smtClean="0"/>
              <a:t>Consultoría, </a:t>
            </a:r>
            <a:r>
              <a:rPr lang="en-US" altLang="es-PE" sz="2400" dirty="0"/>
              <a:t>se rigen por las reglas previstas para el Concurso Público </a:t>
            </a:r>
            <a:r>
              <a:rPr lang="es-PE" sz="2400" dirty="0"/>
              <a:t>para </a:t>
            </a:r>
            <a:r>
              <a:rPr lang="es-PE" sz="2400" dirty="0" smtClean="0"/>
              <a:t>Consultoría</a:t>
            </a:r>
          </a:p>
          <a:p>
            <a:pPr marL="355600" indent="-355600" algn="just">
              <a:lnSpc>
                <a:spcPct val="100000"/>
              </a:lnSpc>
              <a:defRPr/>
            </a:pPr>
            <a:r>
              <a:rPr lang="es-ES" altLang="es-ES" sz="2400" dirty="0"/>
              <a:t>No </a:t>
            </a:r>
            <a:r>
              <a:rPr lang="es-ES" altLang="es-ES" sz="2400" dirty="0" smtClean="0"/>
              <a:t>puede solicitarse la </a:t>
            </a:r>
            <a:r>
              <a:rPr lang="es-PE" sz="2400" dirty="0" smtClean="0"/>
              <a:t>elevación de los </a:t>
            </a:r>
            <a:r>
              <a:rPr lang="es-PE" sz="2400" dirty="0"/>
              <a:t>cuestionamientos al pliego de absolución de consultas y observaciones</a:t>
            </a:r>
          </a:p>
          <a:p>
            <a:pPr marL="342900" lvl="1" indent="-342900" algn="just">
              <a:lnSpc>
                <a:spcPct val="110000"/>
              </a:lnSpc>
              <a:spcBef>
                <a:spcPts val="519"/>
              </a:spcBef>
              <a:tabLst>
                <a:tab pos="811213" algn="l"/>
              </a:tabLst>
              <a:defRPr/>
            </a:pPr>
            <a:r>
              <a:rPr lang="es-ES" altLang="es-ES" dirty="0"/>
              <a:t>La integración </a:t>
            </a:r>
            <a:r>
              <a:rPr lang="es-ES" altLang="es-ES" dirty="0" smtClean="0"/>
              <a:t>de bases se </a:t>
            </a:r>
            <a:r>
              <a:rPr lang="es-ES" altLang="es-ES" dirty="0"/>
              <a:t>realiza al día hábil siguiente de vencido el plazo para absolver consultas y </a:t>
            </a:r>
            <a:r>
              <a:rPr lang="es-ES" altLang="es-ES" dirty="0" smtClean="0"/>
              <a:t>observaciones</a:t>
            </a:r>
          </a:p>
          <a:p>
            <a:pPr marL="342900" lvl="1" indent="-342900" algn="just">
              <a:lnSpc>
                <a:spcPct val="110000"/>
              </a:lnSpc>
              <a:spcBef>
                <a:spcPts val="519"/>
              </a:spcBef>
              <a:tabLst>
                <a:tab pos="811213" algn="l"/>
              </a:tabLst>
              <a:defRPr/>
            </a:pPr>
            <a:r>
              <a:rPr lang="es-PE" dirty="0" smtClean="0"/>
              <a:t>Presentación </a:t>
            </a:r>
            <a:r>
              <a:rPr lang="es-PE" dirty="0"/>
              <a:t>y apertura de las </a:t>
            </a:r>
            <a:r>
              <a:rPr lang="es-PE" dirty="0" smtClean="0"/>
              <a:t>ofertas: en acto </a:t>
            </a:r>
            <a:r>
              <a:rPr lang="es-PE" dirty="0"/>
              <a:t>privado o en acto público.</a:t>
            </a:r>
          </a:p>
          <a:p>
            <a:pPr marL="342900" lvl="1" indent="-342900" algn="just">
              <a:lnSpc>
                <a:spcPct val="110000"/>
              </a:lnSpc>
              <a:spcBef>
                <a:spcPts val="519"/>
              </a:spcBef>
              <a:tabLst>
                <a:tab pos="811213" algn="l"/>
              </a:tabLst>
              <a:defRPr/>
            </a:pPr>
            <a:r>
              <a:rPr lang="es-ES" dirty="0" smtClean="0"/>
              <a:t>Consultoría: presentación de ofertas, apertura de sobres económicos y otorgamiento de buena </a:t>
            </a:r>
            <a:r>
              <a:rPr lang="es-ES" dirty="0"/>
              <a:t>pro puede efectuarse en acto público o </a:t>
            </a:r>
            <a:r>
              <a:rPr lang="es-ES" dirty="0" smtClean="0"/>
              <a:t>privado. </a:t>
            </a:r>
            <a:endParaRPr lang="es-ES" dirty="0"/>
          </a:p>
          <a:p>
            <a:pPr marL="342900" lvl="1" indent="-342900" algn="just">
              <a:lnSpc>
                <a:spcPct val="110000"/>
              </a:lnSpc>
              <a:spcBef>
                <a:spcPts val="519"/>
              </a:spcBef>
              <a:tabLst>
                <a:tab pos="811213" algn="l"/>
              </a:tabLst>
              <a:defRPr/>
            </a:pPr>
            <a:endParaRPr lang="es-ES" altLang="es-ES" dirty="0"/>
          </a:p>
          <a:p>
            <a:pPr marL="342900" lvl="1" indent="-342900" algn="just">
              <a:lnSpc>
                <a:spcPct val="110000"/>
              </a:lnSpc>
              <a:spcBef>
                <a:spcPts val="519"/>
              </a:spcBef>
              <a:tabLst>
                <a:tab pos="811213" algn="l"/>
              </a:tabLst>
              <a:defRPr/>
            </a:pPr>
            <a:endParaRPr lang="es-PE" dirty="0"/>
          </a:p>
          <a:p>
            <a:pPr marL="342900" lvl="1" indent="-342900" algn="just">
              <a:lnSpc>
                <a:spcPct val="120000"/>
              </a:lnSpc>
              <a:spcBef>
                <a:spcPts val="519"/>
              </a:spcBef>
              <a:defRPr/>
            </a:pPr>
            <a:endParaRPr lang="es-PE" dirty="0"/>
          </a:p>
          <a:p>
            <a:pPr marL="457200" indent="-457200">
              <a:spcBef>
                <a:spcPct val="40000"/>
              </a:spcBef>
              <a:defRPr/>
            </a:pPr>
            <a:endParaRPr lang="es-MX" sz="2400" dirty="0"/>
          </a:p>
          <a:p>
            <a:pPr marL="457200" indent="-457200">
              <a:spcBef>
                <a:spcPct val="40000"/>
              </a:spcBef>
              <a:defRPr/>
            </a:pPr>
            <a:endParaRPr lang="es-ES" sz="2400" dirty="0">
              <a:latin typeface="Calibri" pitchFamily="34" charset="0"/>
            </a:endParaRPr>
          </a:p>
          <a:p>
            <a:pPr marL="0" indent="0">
              <a:spcBef>
                <a:spcPct val="40000"/>
              </a:spcBef>
              <a:buNone/>
              <a:defRPr/>
            </a:pPr>
            <a:endParaRPr lang="es-MX" sz="2400" dirty="0">
              <a:solidFill>
                <a:srgbClr val="000066"/>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Adjudicación Simplificada</a:t>
            </a:r>
            <a:endParaRPr lang="es-PE" sz="3000" dirty="0">
              <a:latin typeface="Calibri" pitchFamily="34" charset="0"/>
              <a:cs typeface="Arial" charset="0"/>
            </a:endParaRPr>
          </a:p>
        </p:txBody>
      </p:sp>
    </p:spTree>
    <p:extLst>
      <p:ext uri="{BB962C8B-B14F-4D97-AF65-F5344CB8AC3E}">
        <p14:creationId xmlns:p14="http://schemas.microsoft.com/office/powerpoint/2010/main" val="11215505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49</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s-PE" sz="2400" dirty="0"/>
              <a:t>Cuando presentación es en acto privado: </a:t>
            </a:r>
          </a:p>
          <a:p>
            <a:pPr marL="811213" lvl="0" indent="-368300" algn="just">
              <a:lnSpc>
                <a:spcPct val="100000"/>
              </a:lnSpc>
              <a:buFont typeface="Calibri" panose="020F0502020204030204" pitchFamily="34" charset="0"/>
              <a:buChar char="-"/>
              <a:defRPr/>
            </a:pPr>
            <a:r>
              <a:rPr lang="es-PE" sz="2400" dirty="0"/>
              <a:t>Ofertas se presentan por escrito y firmadas, debidamente foliadas correlativamente y en sobre cerrado; en la Unidad de Trámite Documentario, dentro del plazo estipulado en las bases.</a:t>
            </a:r>
            <a:endParaRPr lang="es-ES" sz="2400" dirty="0"/>
          </a:p>
          <a:p>
            <a:pPr marL="811213" lvl="0" indent="-368300" algn="just">
              <a:lnSpc>
                <a:spcPct val="100000"/>
              </a:lnSpc>
              <a:buFont typeface="Calibri" panose="020F0502020204030204" pitchFamily="34" charset="0"/>
              <a:buChar char="-"/>
              <a:defRPr/>
            </a:pPr>
            <a:r>
              <a:rPr lang="es-PE" sz="2400" dirty="0" smtClean="0"/>
              <a:t>Entidad </a:t>
            </a:r>
            <a:r>
              <a:rPr lang="es-PE" sz="2400" dirty="0"/>
              <a:t>entrega al postor un cargo de recepción de la oferta en el que conste fecha y hora.</a:t>
            </a:r>
            <a:endParaRPr lang="es-ES" sz="2400" dirty="0"/>
          </a:p>
          <a:p>
            <a:pPr marL="355600" indent="-355600" algn="just">
              <a:lnSpc>
                <a:spcPct val="100000"/>
              </a:lnSpc>
              <a:defRPr/>
            </a:pPr>
            <a:r>
              <a:rPr lang="es-PE" sz="2400" dirty="0" smtClean="0"/>
              <a:t>Entidad </a:t>
            </a:r>
            <a:r>
              <a:rPr lang="es-PE" sz="2400" dirty="0"/>
              <a:t>debe preservar la seguridad, integridad y confidencialidad de toda oferta, encargándose de que el contenido de la misma sea revisado únicamente después de su apertura.</a:t>
            </a: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Adjudicación Simplificada</a:t>
            </a:r>
            <a:endParaRPr lang="es-PE" sz="3000" dirty="0">
              <a:latin typeface="Calibri" pitchFamily="34" charset="0"/>
              <a:cs typeface="Arial" charset="0"/>
            </a:endParaRPr>
          </a:p>
        </p:txBody>
      </p:sp>
    </p:spTree>
    <p:extLst>
      <p:ext uri="{BB962C8B-B14F-4D97-AF65-F5344CB8AC3E}">
        <p14:creationId xmlns:p14="http://schemas.microsoft.com/office/powerpoint/2010/main" val="1701618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a:t>
            </a:fld>
            <a:endParaRPr lang="es-PE"/>
          </a:p>
        </p:txBody>
      </p:sp>
      <p:sp>
        <p:nvSpPr>
          <p:cNvPr id="7171" name="1 Título"/>
          <p:cNvSpPr>
            <a:spLocks noGrp="1"/>
          </p:cNvSpPr>
          <p:nvPr>
            <p:ph type="ctrTitle" idx="4294967295"/>
          </p:nvPr>
        </p:nvSpPr>
        <p:spPr>
          <a:xfrm>
            <a:off x="0" y="620713"/>
            <a:ext cx="12192000" cy="504825"/>
          </a:xfrm>
        </p:spPr>
        <p:txBody>
          <a:bodyPr>
            <a:noAutofit/>
          </a:bodyPr>
          <a:lstStyle/>
          <a:p>
            <a:pPr algn="ctr">
              <a:defRPr/>
            </a:pPr>
            <a:r>
              <a:rPr lang="es-PE" sz="4000" kern="1200" dirty="0">
                <a:cs typeface="Arial" charset="0"/>
              </a:rPr>
              <a:t>Licitación Pública y Concurso </a:t>
            </a:r>
            <a:br>
              <a:rPr lang="es-PE" sz="4000" kern="1200" dirty="0">
                <a:cs typeface="Arial" charset="0"/>
              </a:rPr>
            </a:br>
            <a:r>
              <a:rPr lang="es-PE" sz="4000" kern="1200" dirty="0">
                <a:cs typeface="Arial" charset="0"/>
              </a:rPr>
              <a:t>Público para Servicios en General</a:t>
            </a:r>
            <a:endParaRPr lang="es-ES" sz="4000" kern="1200" dirty="0">
              <a:ea typeface="+mn-ea"/>
              <a:cs typeface="Arial" charset="0"/>
            </a:endParaRPr>
          </a:p>
        </p:txBody>
      </p:sp>
      <p:sp>
        <p:nvSpPr>
          <p:cNvPr id="15363" name="Rectangle 3"/>
          <p:cNvSpPr>
            <a:spLocks noGrp="1" noChangeArrowheads="1"/>
          </p:cNvSpPr>
          <p:nvPr>
            <p:ph type="subTitle" idx="4294967295"/>
          </p:nvPr>
        </p:nvSpPr>
        <p:spPr>
          <a:xfrm>
            <a:off x="0" y="1725613"/>
            <a:ext cx="2851150" cy="696912"/>
          </a:xfrm>
          <a:solidFill>
            <a:srgbClr val="FFFF99"/>
          </a:solidFill>
          <a:ln w="22225">
            <a:solidFill>
              <a:schemeClr val="tx1"/>
            </a:solidFill>
            <a:miter lim="800000"/>
            <a:headEnd/>
            <a:tailEnd/>
          </a:ln>
        </p:spPr>
        <p:txBody>
          <a:bodyPr tIns="54000" bIns="54000" anchor="ctr"/>
          <a:lstStyle/>
          <a:p>
            <a:pPr marL="0" indent="0" algn="ctr">
              <a:spcBef>
                <a:spcPct val="50000"/>
              </a:spcBef>
              <a:buFontTx/>
              <a:buNone/>
            </a:pPr>
            <a:r>
              <a:rPr kumimoji="1" lang="es-ES_tradnl" sz="1800" b="1" dirty="0" smtClean="0">
                <a:latin typeface="Arial" pitchFamily="34" charset="0"/>
                <a:cs typeface="Arial" pitchFamily="34" charset="0"/>
              </a:rPr>
              <a:t>CONVOCATORIA</a:t>
            </a:r>
            <a:endParaRPr kumimoji="1" lang="es-ES" sz="1800" b="1" dirty="0" smtClean="0">
              <a:latin typeface="Arial" pitchFamily="34" charset="0"/>
              <a:cs typeface="Arial" pitchFamily="34" charset="0"/>
            </a:endParaRPr>
          </a:p>
        </p:txBody>
      </p:sp>
      <p:cxnSp>
        <p:nvCxnSpPr>
          <p:cNvPr id="15364" name="AutoShape 8"/>
          <p:cNvCxnSpPr>
            <a:cxnSpLocks noChangeShapeType="1"/>
          </p:cNvCxnSpPr>
          <p:nvPr/>
        </p:nvCxnSpPr>
        <p:spPr bwMode="auto">
          <a:xfrm>
            <a:off x="3302000" y="2574925"/>
            <a:ext cx="4675717" cy="2662238"/>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sp>
        <p:nvSpPr>
          <p:cNvPr id="15365" name="Rectangle 4"/>
          <p:cNvSpPr>
            <a:spLocks noChangeArrowheads="1"/>
          </p:cNvSpPr>
          <p:nvPr/>
        </p:nvSpPr>
        <p:spPr bwMode="auto">
          <a:xfrm>
            <a:off x="7846485" y="1685926"/>
            <a:ext cx="2889249" cy="7207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OTORGAMIENTO </a:t>
            </a:r>
            <a:r>
              <a:rPr kumimoji="1" lang="es-ES_tradnl" sz="1800" dirty="0" smtClean="0">
                <a:latin typeface="Arial" panose="020B0604020202020204" pitchFamily="34" charset="0"/>
              </a:rPr>
              <a:t>       DE </a:t>
            </a:r>
            <a:r>
              <a:rPr kumimoji="1" lang="es-ES_tradnl" sz="1800" dirty="0">
                <a:latin typeface="Arial" panose="020B0604020202020204" pitchFamily="34" charset="0"/>
              </a:rPr>
              <a:t>BUENA PRO</a:t>
            </a:r>
            <a:endParaRPr kumimoji="1" lang="es-ES" sz="1800" dirty="0">
              <a:latin typeface="Arial" panose="020B0604020202020204" pitchFamily="34" charset="0"/>
            </a:endParaRPr>
          </a:p>
        </p:txBody>
      </p:sp>
      <p:sp>
        <p:nvSpPr>
          <p:cNvPr id="15366" name="Rectangle 4"/>
          <p:cNvSpPr>
            <a:spLocks noChangeArrowheads="1"/>
          </p:cNvSpPr>
          <p:nvPr/>
        </p:nvSpPr>
        <p:spPr bwMode="auto">
          <a:xfrm>
            <a:off x="7926918" y="4130675"/>
            <a:ext cx="2764367" cy="719138"/>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solidFill>
                  <a:srgbClr val="FF0000"/>
                </a:solidFill>
                <a:latin typeface="Arial" panose="020B0604020202020204" pitchFamily="34" charset="0"/>
              </a:rPr>
              <a:t>EVALUACION   </a:t>
            </a:r>
            <a:r>
              <a:rPr kumimoji="1" lang="es-ES_tradnl" sz="1800" dirty="0" smtClean="0">
                <a:solidFill>
                  <a:srgbClr val="FF0000"/>
                </a:solidFill>
                <a:latin typeface="Arial" panose="020B0604020202020204" pitchFamily="34" charset="0"/>
              </a:rPr>
              <a:t>                 DE </a:t>
            </a:r>
            <a:r>
              <a:rPr kumimoji="1" lang="es-ES_tradnl" sz="1800" dirty="0">
                <a:solidFill>
                  <a:srgbClr val="FF0000"/>
                </a:solidFill>
                <a:latin typeface="Arial" panose="020B0604020202020204" pitchFamily="34" charset="0"/>
              </a:rPr>
              <a:t>OFERTAS</a:t>
            </a:r>
            <a:endParaRPr kumimoji="1" lang="es-ES" sz="1800" dirty="0">
              <a:solidFill>
                <a:srgbClr val="FF0000"/>
              </a:solidFill>
              <a:latin typeface="Arial" panose="020B0604020202020204" pitchFamily="34" charset="0"/>
            </a:endParaRPr>
          </a:p>
        </p:txBody>
      </p:sp>
      <p:sp>
        <p:nvSpPr>
          <p:cNvPr id="15367" name="Rectangle 6"/>
          <p:cNvSpPr>
            <a:spLocks noChangeArrowheads="1"/>
          </p:cNvSpPr>
          <p:nvPr/>
        </p:nvSpPr>
        <p:spPr bwMode="auto">
          <a:xfrm>
            <a:off x="361951" y="3282951"/>
            <a:ext cx="2940049" cy="715963"/>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REGISTRO DE PARTICIPANTES</a:t>
            </a:r>
            <a:endParaRPr kumimoji="1" lang="es-ES" sz="1800" dirty="0">
              <a:latin typeface="Arial" panose="020B0604020202020204" pitchFamily="34" charset="0"/>
            </a:endParaRPr>
          </a:p>
        </p:txBody>
      </p:sp>
      <p:sp>
        <p:nvSpPr>
          <p:cNvPr id="15368" name="Line 21"/>
          <p:cNvSpPr>
            <a:spLocks noChangeShapeType="1"/>
          </p:cNvSpPr>
          <p:nvPr/>
        </p:nvSpPr>
        <p:spPr bwMode="auto">
          <a:xfrm>
            <a:off x="1718733" y="4346575"/>
            <a:ext cx="0"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5369" name="Rectangle 6"/>
          <p:cNvSpPr>
            <a:spLocks noChangeArrowheads="1"/>
          </p:cNvSpPr>
          <p:nvPr/>
        </p:nvSpPr>
        <p:spPr bwMode="auto">
          <a:xfrm>
            <a:off x="361952" y="5072064"/>
            <a:ext cx="2704806" cy="13811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r>
              <a:rPr kumimoji="1" lang="es-ES_tradnl" sz="1800" dirty="0">
                <a:solidFill>
                  <a:srgbClr val="FF0000"/>
                </a:solidFill>
                <a:latin typeface="Arial" panose="020B0604020202020204" pitchFamily="34" charset="0"/>
              </a:rPr>
              <a:t>CONSULTAS Y OBSERVACIONES</a:t>
            </a:r>
          </a:p>
          <a:p>
            <a:r>
              <a:rPr lang="es-PE" sz="1600" dirty="0" err="1">
                <a:latin typeface="Arial" panose="020B0604020202020204" pitchFamily="34" charset="0"/>
              </a:rPr>
              <a:t>Formul</a:t>
            </a:r>
            <a:r>
              <a:rPr lang="es-PE" sz="1600" dirty="0">
                <a:latin typeface="Arial" panose="020B0604020202020204" pitchFamily="34" charset="0"/>
              </a:rPr>
              <a:t>. </a:t>
            </a:r>
            <a:r>
              <a:rPr lang="es-PE" sz="1600" dirty="0" smtClean="0">
                <a:latin typeface="Arial" panose="020B0604020202020204" pitchFamily="34" charset="0"/>
              </a:rPr>
              <a:t>Mínimo </a:t>
            </a:r>
            <a:r>
              <a:rPr lang="es-PE" sz="1600" dirty="0" smtClean="0">
                <a:solidFill>
                  <a:srgbClr val="FF0000"/>
                </a:solidFill>
                <a:latin typeface="Arial" panose="020B0604020202020204" pitchFamily="34" charset="0"/>
              </a:rPr>
              <a:t>10 </a:t>
            </a:r>
            <a:r>
              <a:rPr lang="es-PE" sz="1600" dirty="0">
                <a:solidFill>
                  <a:srgbClr val="FF0000"/>
                </a:solidFill>
                <a:latin typeface="Arial" panose="020B0604020202020204" pitchFamily="34" charset="0"/>
              </a:rPr>
              <a:t>días h</a:t>
            </a:r>
          </a:p>
          <a:p>
            <a:r>
              <a:rPr lang="es-PE" sz="1600" dirty="0" err="1">
                <a:latin typeface="Arial" panose="020B0604020202020204" pitchFamily="34" charset="0"/>
              </a:rPr>
              <a:t>Absolu</a:t>
            </a:r>
            <a:r>
              <a:rPr lang="es-PE" sz="1600" dirty="0">
                <a:latin typeface="Arial" panose="020B0604020202020204" pitchFamily="34" charset="0"/>
              </a:rPr>
              <a:t>. </a:t>
            </a:r>
            <a:r>
              <a:rPr lang="es-PE" sz="1600" dirty="0" smtClean="0">
                <a:latin typeface="Arial" panose="020B0604020202020204" pitchFamily="34" charset="0"/>
              </a:rPr>
              <a:t>Máximo </a:t>
            </a:r>
            <a:r>
              <a:rPr lang="es-PE" sz="1600" dirty="0">
                <a:solidFill>
                  <a:srgbClr val="FF0000"/>
                </a:solidFill>
                <a:latin typeface="Arial" panose="020B0604020202020204" pitchFamily="34" charset="0"/>
              </a:rPr>
              <a:t>7 días h</a:t>
            </a:r>
            <a:endParaRPr kumimoji="1" lang="es-ES" sz="1600" dirty="0">
              <a:solidFill>
                <a:srgbClr val="FF0000"/>
              </a:solidFill>
              <a:latin typeface="Arial" panose="020B0604020202020204" pitchFamily="34" charset="0"/>
            </a:endParaRPr>
          </a:p>
        </p:txBody>
      </p:sp>
      <p:cxnSp>
        <p:nvCxnSpPr>
          <p:cNvPr id="15370" name="AutoShape 8"/>
          <p:cNvCxnSpPr>
            <a:cxnSpLocks noChangeShapeType="1"/>
          </p:cNvCxnSpPr>
          <p:nvPr/>
        </p:nvCxnSpPr>
        <p:spPr bwMode="auto">
          <a:xfrm>
            <a:off x="3298827" y="5875338"/>
            <a:ext cx="535516"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371" name="Rectangle 6"/>
          <p:cNvSpPr>
            <a:spLocks noChangeArrowheads="1"/>
          </p:cNvSpPr>
          <p:nvPr/>
        </p:nvSpPr>
        <p:spPr bwMode="auto">
          <a:xfrm>
            <a:off x="3962694" y="5297488"/>
            <a:ext cx="2142684" cy="11557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 sz="1800" dirty="0">
                <a:latin typeface="Arial" panose="020B0604020202020204" pitchFamily="34" charset="0"/>
              </a:rPr>
              <a:t>INTEGRACI</a:t>
            </a:r>
            <a:r>
              <a:rPr kumimoji="1" lang="es-ES_tradnl" sz="1800" dirty="0">
                <a:latin typeface="Arial" panose="020B0604020202020204" pitchFamily="34" charset="0"/>
              </a:rPr>
              <a:t>Ó</a:t>
            </a:r>
            <a:r>
              <a:rPr kumimoji="1" lang="es-ES" sz="1800" dirty="0">
                <a:latin typeface="Arial" panose="020B0604020202020204" pitchFamily="34" charset="0"/>
              </a:rPr>
              <a:t>N </a:t>
            </a:r>
            <a:r>
              <a:rPr kumimoji="1" lang="es-ES" sz="1800" dirty="0" smtClean="0">
                <a:latin typeface="Arial" panose="020B0604020202020204" pitchFamily="34" charset="0"/>
              </a:rPr>
              <a:t>          DE </a:t>
            </a:r>
            <a:r>
              <a:rPr kumimoji="1" lang="es-ES" sz="1800" dirty="0">
                <a:latin typeface="Arial" panose="020B0604020202020204" pitchFamily="34" charset="0"/>
              </a:rPr>
              <a:t>BASES</a:t>
            </a:r>
          </a:p>
        </p:txBody>
      </p:sp>
      <p:cxnSp>
        <p:nvCxnSpPr>
          <p:cNvPr id="15372" name="AutoShape 8"/>
          <p:cNvCxnSpPr>
            <a:cxnSpLocks noChangeShapeType="1"/>
          </p:cNvCxnSpPr>
          <p:nvPr/>
        </p:nvCxnSpPr>
        <p:spPr bwMode="auto">
          <a:xfrm flipV="1">
            <a:off x="7054851" y="5894388"/>
            <a:ext cx="579967" cy="11112"/>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373" name="Rectangle 6"/>
          <p:cNvSpPr>
            <a:spLocks noChangeArrowheads="1"/>
          </p:cNvSpPr>
          <p:nvPr/>
        </p:nvSpPr>
        <p:spPr bwMode="auto">
          <a:xfrm flipH="1">
            <a:off x="7952317" y="5360988"/>
            <a:ext cx="2732616" cy="10922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PRESENTACION </a:t>
            </a:r>
            <a:r>
              <a:rPr kumimoji="1" lang="es-ES_tradnl" sz="1800" dirty="0" smtClean="0">
                <a:latin typeface="Arial" panose="020B0604020202020204" pitchFamily="34" charset="0"/>
              </a:rPr>
              <a:t>             DE </a:t>
            </a:r>
            <a:r>
              <a:rPr kumimoji="1" lang="es-ES_tradnl" sz="1800" dirty="0">
                <a:latin typeface="Arial" panose="020B0604020202020204" pitchFamily="34" charset="0"/>
              </a:rPr>
              <a:t>OFERTAS</a:t>
            </a:r>
            <a:endParaRPr kumimoji="1" lang="es-ES" sz="1800" dirty="0">
              <a:latin typeface="Arial" panose="020B0604020202020204" pitchFamily="34" charset="0"/>
            </a:endParaRPr>
          </a:p>
        </p:txBody>
      </p:sp>
      <p:sp>
        <p:nvSpPr>
          <p:cNvPr id="15374" name="Line 21"/>
          <p:cNvSpPr>
            <a:spLocks noChangeShapeType="1"/>
          </p:cNvSpPr>
          <p:nvPr/>
        </p:nvSpPr>
        <p:spPr bwMode="auto">
          <a:xfrm>
            <a:off x="1718733" y="2614614"/>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5375" name="Text Box 15"/>
          <p:cNvSpPr txBox="1">
            <a:spLocks noChangeArrowheads="1"/>
          </p:cNvSpPr>
          <p:nvPr/>
        </p:nvSpPr>
        <p:spPr bwMode="auto">
          <a:xfrm rot="1762792">
            <a:off x="4330701" y="3440113"/>
            <a:ext cx="3054351"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a:latin typeface="Arial" panose="020B0604020202020204" pitchFamily="34" charset="0"/>
              </a:rPr>
              <a:t>Mín. 22 días hab.</a:t>
            </a:r>
          </a:p>
        </p:txBody>
      </p:sp>
      <p:sp>
        <p:nvSpPr>
          <p:cNvPr id="15376" name="Text Box 15"/>
          <p:cNvSpPr txBox="1">
            <a:spLocks noChangeArrowheads="1"/>
          </p:cNvSpPr>
          <p:nvPr/>
        </p:nvSpPr>
        <p:spPr bwMode="auto">
          <a:xfrm>
            <a:off x="6302327" y="5360986"/>
            <a:ext cx="1675392" cy="33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dirty="0">
                <a:solidFill>
                  <a:srgbClr val="FF0000"/>
                </a:solidFill>
                <a:latin typeface="Arial" panose="020B0604020202020204" pitchFamily="34" charset="0"/>
              </a:rPr>
              <a:t>Mín.7  </a:t>
            </a:r>
            <a:r>
              <a:rPr lang="es-ES" sz="1600" dirty="0" smtClean="0">
                <a:solidFill>
                  <a:srgbClr val="FF0000"/>
                </a:solidFill>
                <a:latin typeface="Arial" panose="020B0604020202020204" pitchFamily="34" charset="0"/>
              </a:rPr>
              <a:t>días h</a:t>
            </a:r>
            <a:r>
              <a:rPr lang="es-ES" sz="1600" dirty="0">
                <a:solidFill>
                  <a:srgbClr val="FF0000"/>
                </a:solidFill>
                <a:latin typeface="Arial" panose="020B0604020202020204" pitchFamily="34" charset="0"/>
              </a:rPr>
              <a:t>.</a:t>
            </a:r>
          </a:p>
        </p:txBody>
      </p:sp>
      <p:sp>
        <p:nvSpPr>
          <p:cNvPr id="15377" name="Line 21"/>
          <p:cNvSpPr>
            <a:spLocks noChangeShapeType="1"/>
          </p:cNvSpPr>
          <p:nvPr/>
        </p:nvSpPr>
        <p:spPr bwMode="auto">
          <a:xfrm flipV="1">
            <a:off x="9319684" y="4889501"/>
            <a:ext cx="0" cy="3651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5378" name="Line 21"/>
          <p:cNvSpPr>
            <a:spLocks noChangeShapeType="1"/>
          </p:cNvSpPr>
          <p:nvPr/>
        </p:nvSpPr>
        <p:spPr bwMode="auto">
          <a:xfrm flipV="1">
            <a:off x="9304867" y="2462214"/>
            <a:ext cx="0" cy="4032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5379" name="1 Rectángulo"/>
          <p:cNvSpPr>
            <a:spLocks noChangeArrowheads="1"/>
          </p:cNvSpPr>
          <p:nvPr/>
        </p:nvSpPr>
        <p:spPr bwMode="auto">
          <a:xfrm>
            <a:off x="7907867" y="2959100"/>
            <a:ext cx="2827867" cy="6477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EVALUACION   DE OFERTAS</a:t>
            </a:r>
            <a:endParaRPr kumimoji="1" lang="es-ES" sz="1800">
              <a:latin typeface="Arial" panose="020B0604020202020204" pitchFamily="34" charset="0"/>
            </a:endParaRPr>
          </a:p>
        </p:txBody>
      </p:sp>
      <p:sp>
        <p:nvSpPr>
          <p:cNvPr id="15380" name="Line 21"/>
          <p:cNvSpPr>
            <a:spLocks noChangeShapeType="1"/>
          </p:cNvSpPr>
          <p:nvPr/>
        </p:nvSpPr>
        <p:spPr bwMode="auto">
          <a:xfrm flipV="1">
            <a:off x="9292167" y="3654425"/>
            <a:ext cx="0" cy="3444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5381" name="Rectangle 4"/>
          <p:cNvSpPr>
            <a:spLocks noChangeArrowheads="1"/>
          </p:cNvSpPr>
          <p:nvPr/>
        </p:nvSpPr>
        <p:spPr bwMode="auto">
          <a:xfrm>
            <a:off x="7846484" y="2959100"/>
            <a:ext cx="2827867" cy="6477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solidFill>
                  <a:srgbClr val="FF0000"/>
                </a:solidFill>
                <a:latin typeface="Arial" panose="020B0604020202020204" pitchFamily="34" charset="0"/>
              </a:rPr>
              <a:t>CALIFICACION   </a:t>
            </a:r>
            <a:r>
              <a:rPr kumimoji="1" lang="es-ES_tradnl" sz="1800" dirty="0" smtClean="0">
                <a:solidFill>
                  <a:srgbClr val="FF0000"/>
                </a:solidFill>
                <a:latin typeface="Arial" panose="020B0604020202020204" pitchFamily="34" charset="0"/>
              </a:rPr>
              <a:t>               DE </a:t>
            </a:r>
            <a:r>
              <a:rPr kumimoji="1" lang="es-ES_tradnl" sz="1800" dirty="0">
                <a:solidFill>
                  <a:srgbClr val="FF0000"/>
                </a:solidFill>
                <a:latin typeface="Arial" panose="020B0604020202020204" pitchFamily="34" charset="0"/>
              </a:rPr>
              <a:t>OFERTAS</a:t>
            </a:r>
            <a:endParaRPr kumimoji="1" lang="es-ES" sz="1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2371920748"/>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50</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s-MX" sz="2400" dirty="0" smtClean="0"/>
              <a:t>Bonificación </a:t>
            </a:r>
            <a:r>
              <a:rPr lang="es-MX" sz="2400" dirty="0"/>
              <a:t>del 10% al puntaje total</a:t>
            </a:r>
          </a:p>
          <a:p>
            <a:pPr marL="811213" indent="-368300" algn="just">
              <a:lnSpc>
                <a:spcPct val="100000"/>
              </a:lnSpc>
              <a:buFont typeface="Calibri" panose="020F0502020204030204" pitchFamily="34" charset="0"/>
              <a:buChar char="-"/>
              <a:defRPr/>
            </a:pPr>
            <a:r>
              <a:rPr lang="es-MX" sz="2400" dirty="0"/>
              <a:t>Servicios </a:t>
            </a:r>
            <a:r>
              <a:rPr lang="es-MX" sz="2400" dirty="0">
                <a:solidFill>
                  <a:srgbClr val="FF0000"/>
                </a:solidFill>
              </a:rPr>
              <a:t>no mayor a S/. 200,000</a:t>
            </a:r>
          </a:p>
          <a:p>
            <a:pPr marL="811213" indent="-368300" algn="just">
              <a:lnSpc>
                <a:spcPct val="100000"/>
              </a:lnSpc>
              <a:buFont typeface="Calibri" panose="020F0502020204030204" pitchFamily="34" charset="0"/>
              <a:buChar char="-"/>
              <a:defRPr/>
            </a:pPr>
            <a:r>
              <a:rPr lang="es-MX" sz="2400" dirty="0"/>
              <a:t>Obras </a:t>
            </a:r>
            <a:r>
              <a:rPr lang="es-MX" sz="2400" dirty="0">
                <a:solidFill>
                  <a:srgbClr val="FF0000"/>
                </a:solidFill>
              </a:rPr>
              <a:t>no mayor a S/. 900,000</a:t>
            </a:r>
          </a:p>
          <a:p>
            <a:pPr marL="811213" indent="-368300" algn="just">
              <a:lnSpc>
                <a:spcPct val="100000"/>
              </a:lnSpc>
              <a:buFont typeface="Calibri" panose="020F0502020204030204" pitchFamily="34" charset="0"/>
              <a:buChar char="-"/>
              <a:defRPr/>
            </a:pPr>
            <a:r>
              <a:rPr lang="es-MX" sz="2400" dirty="0"/>
              <a:t>Fuera de Provincias de Lima y Callao</a:t>
            </a:r>
          </a:p>
          <a:p>
            <a:pPr marL="811213" indent="-368300" algn="just">
              <a:lnSpc>
                <a:spcPct val="100000"/>
              </a:lnSpc>
              <a:buFont typeface="Calibri" panose="020F0502020204030204" pitchFamily="34" charset="0"/>
              <a:buChar char="-"/>
              <a:defRPr/>
            </a:pPr>
            <a:r>
              <a:rPr lang="es-MX" sz="2400" dirty="0"/>
              <a:t>Si el postor tiene domicilio en la misma provincia o en las provincias colindantes, según constancia de inscripción ente RNP</a:t>
            </a:r>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Adjudicación Simplificada</a:t>
            </a:r>
            <a:endParaRPr lang="es-PE" sz="3000" dirty="0">
              <a:latin typeface="Calibri" pitchFamily="34" charset="0"/>
              <a:cs typeface="Arial" charset="0"/>
            </a:endParaRPr>
          </a:p>
        </p:txBody>
      </p:sp>
    </p:spTree>
    <p:extLst>
      <p:ext uri="{BB962C8B-B14F-4D97-AF65-F5344CB8AC3E}">
        <p14:creationId xmlns:p14="http://schemas.microsoft.com/office/powerpoint/2010/main" val="25785310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51</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lgn="just">
              <a:lnSpc>
                <a:spcPct val="100000"/>
              </a:lnSpc>
              <a:buNone/>
              <a:defRPr/>
            </a:pPr>
            <a:r>
              <a:rPr lang="en-US" altLang="es-PE" sz="2400" dirty="0" smtClean="0"/>
              <a:t>Si </a:t>
            </a:r>
            <a:r>
              <a:rPr lang="en-US" altLang="es-PE" sz="2400" dirty="0"/>
              <a:t>hay empate en </a:t>
            </a:r>
            <a:r>
              <a:rPr lang="en-US" altLang="es-PE" sz="2400" dirty="0" smtClean="0"/>
              <a:t>el </a:t>
            </a:r>
            <a:r>
              <a:rPr lang="en-US" altLang="es-PE" sz="2400" dirty="0" err="1" smtClean="0"/>
              <a:t>puntaje</a:t>
            </a:r>
            <a:r>
              <a:rPr lang="en-US" altLang="es-PE" sz="2400" dirty="0" smtClean="0"/>
              <a:t> </a:t>
            </a:r>
            <a:r>
              <a:rPr lang="en-US" altLang="es-PE" sz="2400" dirty="0"/>
              <a:t>total</a:t>
            </a:r>
            <a:r>
              <a:rPr lang="en-US" altLang="es-PE" sz="2400" dirty="0" smtClean="0"/>
              <a:t>, la </a:t>
            </a:r>
            <a:r>
              <a:rPr lang="en-US" altLang="es-PE" sz="2400" dirty="0"/>
              <a:t>Buena Pro se otorga : </a:t>
            </a:r>
            <a:endParaRPr lang="en-US" altLang="es-PE" sz="2400" dirty="0" smtClean="0"/>
          </a:p>
          <a:p>
            <a:pPr marL="355600" indent="-355600" algn="just">
              <a:lnSpc>
                <a:spcPct val="100000"/>
              </a:lnSpc>
              <a:defRPr/>
            </a:pPr>
            <a:r>
              <a:rPr lang="en-US" altLang="es-PE" sz="2400" dirty="0" smtClean="0"/>
              <a:t>En el caso de bienes, servicios en general y obras:</a:t>
            </a:r>
            <a:endParaRPr lang="en-US" altLang="es-PE" sz="2400" dirty="0"/>
          </a:p>
          <a:p>
            <a:pPr marL="900113" indent="-457200" algn="just">
              <a:lnSpc>
                <a:spcPct val="100000"/>
              </a:lnSpc>
              <a:buFont typeface="+mj-lt"/>
              <a:buAutoNum type="arabicPeriod"/>
              <a:defRPr/>
            </a:pPr>
            <a:r>
              <a:rPr lang="en-US" altLang="es-PE" sz="2400" dirty="0"/>
              <a:t>A favor de</a:t>
            </a:r>
            <a:r>
              <a:rPr lang="es-ES" altLang="es-PE" sz="2400" dirty="0"/>
              <a:t> MYPES integradas por personas con discapacidad</a:t>
            </a:r>
          </a:p>
          <a:p>
            <a:pPr marL="900113" indent="-457200" algn="just">
              <a:lnSpc>
                <a:spcPct val="100000"/>
              </a:lnSpc>
              <a:buFont typeface="+mj-lt"/>
              <a:buAutoNum type="arabicPeriod"/>
              <a:defRPr/>
            </a:pPr>
            <a:r>
              <a:rPr lang="en-US" altLang="es-PE" sz="2400" dirty="0"/>
              <a:t>A favor de</a:t>
            </a:r>
            <a:r>
              <a:rPr lang="es-ES" altLang="es-PE" sz="2400" dirty="0"/>
              <a:t> MYPES inscritas en REMYPE</a:t>
            </a:r>
          </a:p>
          <a:p>
            <a:pPr marL="900113" indent="-457200" algn="just">
              <a:lnSpc>
                <a:spcPct val="100000"/>
              </a:lnSpc>
              <a:buFont typeface="+mj-lt"/>
              <a:buAutoNum type="arabicPeriod"/>
              <a:defRPr/>
            </a:pPr>
            <a:r>
              <a:rPr lang="es-PE" altLang="es-PE" sz="2400" dirty="0" smtClean="0"/>
              <a:t>Sorteo, debiéndose citar de manera </a:t>
            </a:r>
            <a:r>
              <a:rPr lang="es-PE" sz="2400" dirty="0" smtClean="0"/>
              <a:t>oportuna </a:t>
            </a:r>
            <a:r>
              <a:rPr lang="es-PE" sz="2400" dirty="0"/>
              <a:t>a </a:t>
            </a:r>
            <a:r>
              <a:rPr lang="es-PE" sz="2400" dirty="0" smtClean="0"/>
              <a:t>postores empatados, </a:t>
            </a:r>
            <a:r>
              <a:rPr lang="es-PE" sz="2400" dirty="0"/>
              <a:t>pudiendo </a:t>
            </a:r>
            <a:r>
              <a:rPr lang="es-PE" sz="2400" dirty="0" smtClean="0"/>
              <a:t>participar como veedor un representante </a:t>
            </a:r>
            <a:r>
              <a:rPr lang="es-PE" sz="2400" dirty="0"/>
              <a:t>del Sistema Nacional de Control, notario o juez de </a:t>
            </a:r>
            <a:r>
              <a:rPr lang="es-PE" sz="2400" dirty="0" smtClean="0"/>
              <a:t>paz</a:t>
            </a:r>
          </a:p>
          <a:p>
            <a:pPr marL="355600" indent="-355600" algn="just">
              <a:lnSpc>
                <a:spcPct val="100000"/>
              </a:lnSpc>
              <a:defRPr/>
            </a:pPr>
            <a:r>
              <a:rPr lang="en-US" altLang="es-PE" sz="2400" dirty="0" smtClean="0"/>
              <a:t>En el caso de </a:t>
            </a:r>
            <a:r>
              <a:rPr lang="en-US" altLang="es-PE" sz="2400" dirty="0" err="1" smtClean="0"/>
              <a:t>consultorías</a:t>
            </a:r>
            <a:r>
              <a:rPr lang="en-US" altLang="es-PE" sz="2400" dirty="0" smtClean="0"/>
              <a:t>:</a:t>
            </a:r>
            <a:endParaRPr lang="en-US" altLang="es-PE" sz="2400" dirty="0"/>
          </a:p>
          <a:p>
            <a:pPr marL="900113" indent="-457200" algn="just">
              <a:lnSpc>
                <a:spcPct val="100000"/>
              </a:lnSpc>
              <a:buFont typeface="+mj-lt"/>
              <a:buAutoNum type="arabicPeriod"/>
              <a:defRPr/>
            </a:pPr>
            <a:r>
              <a:rPr lang="en-US" altLang="es-PE" sz="2400" dirty="0"/>
              <a:t>A favor de</a:t>
            </a:r>
            <a:r>
              <a:rPr lang="es-ES" altLang="es-PE" sz="2400" dirty="0"/>
              <a:t> MYPES integradas por personas con discapacidad</a:t>
            </a:r>
          </a:p>
          <a:p>
            <a:pPr marL="900113" indent="-457200" algn="just">
              <a:lnSpc>
                <a:spcPct val="100000"/>
              </a:lnSpc>
              <a:buFont typeface="+mj-lt"/>
              <a:buAutoNum type="arabicPeriod"/>
              <a:defRPr/>
            </a:pPr>
            <a:r>
              <a:rPr lang="en-US" altLang="es-PE" sz="2400" dirty="0"/>
              <a:t>A favor de</a:t>
            </a:r>
            <a:r>
              <a:rPr lang="es-ES" altLang="es-PE" sz="2400" dirty="0"/>
              <a:t> MYPES inscritas en </a:t>
            </a:r>
            <a:r>
              <a:rPr lang="es-ES" altLang="es-PE" sz="2400" dirty="0" smtClean="0"/>
              <a:t>REMYPE</a:t>
            </a:r>
          </a:p>
          <a:p>
            <a:pPr marL="900113" indent="-457200" algn="just">
              <a:lnSpc>
                <a:spcPct val="100000"/>
              </a:lnSpc>
              <a:buFont typeface="+mj-lt"/>
              <a:buAutoNum type="arabicPeriod"/>
              <a:defRPr/>
            </a:pPr>
            <a:r>
              <a:rPr lang="es-ES" altLang="es-PE" sz="2400" dirty="0" smtClean="0"/>
              <a:t>Postor que haya obtenido el mejor puntaje técnico</a:t>
            </a:r>
            <a:endParaRPr lang="es-ES" altLang="es-PE" sz="2400" dirty="0"/>
          </a:p>
          <a:p>
            <a:pPr marL="900113" indent="-457200" algn="just">
              <a:lnSpc>
                <a:spcPct val="100000"/>
              </a:lnSpc>
              <a:buFont typeface="+mj-lt"/>
              <a:buAutoNum type="arabicPeriod"/>
              <a:defRPr/>
            </a:pPr>
            <a:r>
              <a:rPr lang="es-PE" altLang="es-PE" sz="2400" dirty="0" smtClean="0"/>
              <a:t>Sorteo</a:t>
            </a: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Adjudicación Simplificada</a:t>
            </a:r>
            <a:endParaRPr lang="es-PE" sz="3000" dirty="0">
              <a:latin typeface="Calibri" pitchFamily="34" charset="0"/>
              <a:cs typeface="Arial" charset="0"/>
            </a:endParaRPr>
          </a:p>
        </p:txBody>
      </p:sp>
    </p:spTree>
    <p:extLst>
      <p:ext uri="{BB962C8B-B14F-4D97-AF65-F5344CB8AC3E}">
        <p14:creationId xmlns:p14="http://schemas.microsoft.com/office/powerpoint/2010/main" val="24612902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52</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lgn="just">
              <a:lnSpc>
                <a:spcPct val="100000"/>
              </a:lnSpc>
              <a:buNone/>
              <a:defRPr/>
            </a:pPr>
            <a:r>
              <a:rPr lang="es-PE" altLang="es-PE" sz="2400" dirty="0" smtClean="0"/>
              <a:t>En el caso de consultoría:</a:t>
            </a:r>
          </a:p>
          <a:p>
            <a:pPr marL="355600" indent="-355600" algn="just">
              <a:lnSpc>
                <a:spcPct val="100000"/>
              </a:lnSpc>
              <a:defRPr/>
            </a:pPr>
            <a:r>
              <a:rPr lang="es-PE" altLang="es-PE" sz="2400" dirty="0" smtClean="0"/>
              <a:t>C</a:t>
            </a:r>
            <a:r>
              <a:rPr lang="es-PE" sz="2400" dirty="0" smtClean="0"/>
              <a:t>uando </a:t>
            </a:r>
            <a:r>
              <a:rPr lang="es-PE" sz="2400" dirty="0"/>
              <a:t>el otorgamiento de la buena pro se desarrolle en acto privado, </a:t>
            </a:r>
            <a:r>
              <a:rPr lang="es-PE" sz="2400" dirty="0" smtClean="0"/>
              <a:t>el sorteo requiere </a:t>
            </a:r>
            <a:r>
              <a:rPr lang="es-PE" sz="2400" dirty="0"/>
              <a:t>de la citación oportuna a los postores que hayan empatado, pudiendo participar en calidad de veedor un representante del Sistema Nacional de Control, notario o juez de paz. </a:t>
            </a:r>
            <a:endParaRPr lang="es-PE" sz="2400" dirty="0" smtClean="0"/>
          </a:p>
          <a:p>
            <a:pPr marL="355600" indent="-355600" algn="just">
              <a:lnSpc>
                <a:spcPct val="100000"/>
              </a:lnSpc>
              <a:defRPr/>
            </a:pPr>
            <a:r>
              <a:rPr lang="es-PE" sz="2400" dirty="0" smtClean="0"/>
              <a:t>En </a:t>
            </a:r>
            <a:r>
              <a:rPr lang="es-PE" sz="2400" dirty="0"/>
              <a:t>caso el otorgamiento de la buena pro </a:t>
            </a:r>
            <a:r>
              <a:rPr lang="es-PE" sz="2400" dirty="0" smtClean="0"/>
              <a:t>se efectúe en acto público, el sorteo se realiza en </a:t>
            </a:r>
            <a:r>
              <a:rPr lang="es-PE" sz="2400" dirty="0"/>
              <a:t>el mismo acto</a:t>
            </a:r>
            <a:r>
              <a:rPr lang="es-PE" sz="2400" dirty="0" smtClean="0"/>
              <a:t>.</a:t>
            </a:r>
          </a:p>
          <a:p>
            <a:pPr marL="0" indent="0">
              <a:buNone/>
              <a:defRPr/>
            </a:pPr>
            <a:r>
              <a:rPr lang="es-PE" dirty="0"/>
              <a:t>Consentimiento de Buena Pro</a:t>
            </a:r>
          </a:p>
          <a:p>
            <a:pPr marL="342900" lvl="1" indent="-342900" algn="just">
              <a:lnSpc>
                <a:spcPct val="100000"/>
              </a:lnSpc>
              <a:spcBef>
                <a:spcPts val="519"/>
              </a:spcBef>
              <a:defRPr/>
            </a:pPr>
            <a:r>
              <a:rPr lang="es-ES" altLang="es-PE" dirty="0"/>
              <a:t>Un solo postor - el día de su notificación</a:t>
            </a:r>
          </a:p>
          <a:p>
            <a:pPr marL="342900" lvl="1" indent="-342900" algn="just">
              <a:lnSpc>
                <a:spcPct val="100000"/>
              </a:lnSpc>
              <a:spcBef>
                <a:spcPts val="519"/>
              </a:spcBef>
              <a:defRPr/>
            </a:pPr>
            <a:r>
              <a:rPr lang="es-ES" altLang="es-PE" dirty="0"/>
              <a:t>Pluralidad de Postores: </a:t>
            </a:r>
            <a:r>
              <a:rPr lang="es-ES" altLang="es-PE" dirty="0" smtClean="0"/>
              <a:t>5 </a:t>
            </a:r>
            <a:r>
              <a:rPr lang="es-ES" altLang="es-PE" dirty="0"/>
              <a:t>días hábiles de su notificación</a:t>
            </a: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Adjudicación Simplificada</a:t>
            </a:r>
            <a:endParaRPr lang="es-PE" sz="3000" dirty="0">
              <a:latin typeface="Calibri" pitchFamily="34" charset="0"/>
              <a:cs typeface="Arial" charset="0"/>
            </a:endParaRPr>
          </a:p>
        </p:txBody>
      </p:sp>
    </p:spTree>
    <p:extLst>
      <p:ext uri="{BB962C8B-B14F-4D97-AF65-F5344CB8AC3E}">
        <p14:creationId xmlns:p14="http://schemas.microsoft.com/office/powerpoint/2010/main" val="21946967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a:latin typeface="Calibri" pitchFamily="34" charset="0"/>
              </a:rPr>
              <a:t>Selección de Consultores </a:t>
            </a:r>
            <a:r>
              <a:rPr lang="es-PE" altLang="es-PE" sz="5400" b="1" dirty="0" smtClean="0">
                <a:latin typeface="Calibri" pitchFamily="34" charset="0"/>
              </a:rPr>
              <a:t>Individuales</a:t>
            </a:r>
          </a:p>
          <a:p>
            <a:pPr algn="r"/>
            <a:r>
              <a:rPr lang="es-PE" altLang="es-PE" dirty="0" smtClean="0">
                <a:solidFill>
                  <a:schemeClr val="tx1">
                    <a:lumMod val="75000"/>
                    <a:lumOff val="25000"/>
                  </a:schemeClr>
                </a:solidFill>
                <a:latin typeface="Calibri" pitchFamily="34" charset="0"/>
              </a:rPr>
              <a:t>Ley de Contrataciones del Estado (Ley 30225 ) y Reglamento (DS 350-2015-EF)</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53</a:t>
            </a:fld>
            <a:endParaRPr lang="es-PE"/>
          </a:p>
        </p:txBody>
      </p:sp>
    </p:spTree>
    <p:extLst>
      <p:ext uri="{BB962C8B-B14F-4D97-AF65-F5344CB8AC3E}">
        <p14:creationId xmlns:p14="http://schemas.microsoft.com/office/powerpoint/2010/main" val="5120887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54</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algn="just">
              <a:lnSpc>
                <a:spcPct val="100000"/>
              </a:lnSpc>
              <a:defRPr/>
            </a:pPr>
            <a:r>
              <a:rPr lang="es-PE" sz="2400" dirty="0">
                <a:solidFill>
                  <a:srgbClr val="FF0000"/>
                </a:solidFill>
              </a:rPr>
              <a:t>Solo para consultoría en general, no para consultoría de obras</a:t>
            </a:r>
          </a:p>
          <a:p>
            <a:pPr marL="811213" lvl="1" indent="-368300" algn="just">
              <a:lnSpc>
                <a:spcPct val="100000"/>
              </a:lnSpc>
              <a:spcBef>
                <a:spcPts val="1000"/>
              </a:spcBef>
              <a:buFont typeface="Calibri" panose="020F0502020204030204" pitchFamily="34" charset="0"/>
              <a:buChar char="-"/>
              <a:defRPr/>
            </a:pPr>
            <a:r>
              <a:rPr lang="es-MX" altLang="es-PE" dirty="0" smtClean="0">
                <a:solidFill>
                  <a:srgbClr val="FF0000"/>
                </a:solidFill>
              </a:rPr>
              <a:t>No </a:t>
            </a:r>
            <a:r>
              <a:rPr lang="es-MX" altLang="es-PE" dirty="0">
                <a:solidFill>
                  <a:srgbClr val="FF0000"/>
                </a:solidFill>
              </a:rPr>
              <a:t>requiere equipos de personal ni apoyo profesional adicional</a:t>
            </a:r>
          </a:p>
          <a:p>
            <a:pPr marL="811213" lvl="1" indent="-368300" algn="just">
              <a:lnSpc>
                <a:spcPct val="100000"/>
              </a:lnSpc>
              <a:spcBef>
                <a:spcPts val="1000"/>
              </a:spcBef>
              <a:buFont typeface="Calibri" panose="020F0502020204030204" pitchFamily="34" charset="0"/>
              <a:buChar char="-"/>
              <a:defRPr/>
            </a:pPr>
            <a:r>
              <a:rPr lang="es-MX" altLang="es-PE" dirty="0" smtClean="0">
                <a:solidFill>
                  <a:srgbClr val="FF0000"/>
                </a:solidFill>
              </a:rPr>
              <a:t>Requisitos </a:t>
            </a:r>
            <a:r>
              <a:rPr lang="es-MX" altLang="es-PE" dirty="0">
                <a:solidFill>
                  <a:srgbClr val="FF0000"/>
                </a:solidFill>
              </a:rPr>
              <a:t>primordiales: experiencia y calificaciones de la persona natural </a:t>
            </a:r>
          </a:p>
          <a:p>
            <a:pPr algn="just">
              <a:lnSpc>
                <a:spcPct val="100000"/>
              </a:lnSpc>
              <a:defRPr/>
            </a:pPr>
            <a:r>
              <a:rPr lang="es-PE" sz="2400" dirty="0" smtClean="0">
                <a:solidFill>
                  <a:srgbClr val="FF0000"/>
                </a:solidFill>
              </a:rPr>
              <a:t>El Comité </a:t>
            </a:r>
            <a:r>
              <a:rPr lang="es-PE" sz="2400" dirty="0">
                <a:solidFill>
                  <a:srgbClr val="FF0000"/>
                </a:solidFill>
              </a:rPr>
              <a:t>de selección realiza una convocatoria pública a través del SEACE solicitando expresiones de interés, estableciendo un plazo máximo de presentación </a:t>
            </a:r>
          </a:p>
          <a:p>
            <a:pPr algn="just">
              <a:lnSpc>
                <a:spcPct val="100000"/>
              </a:lnSpc>
              <a:defRPr/>
            </a:pPr>
            <a:r>
              <a:rPr lang="es-PE" sz="2400" dirty="0" smtClean="0">
                <a:solidFill>
                  <a:srgbClr val="FF0000"/>
                </a:solidFill>
              </a:rPr>
              <a:t>La convocatoria </a:t>
            </a:r>
            <a:r>
              <a:rPr lang="es-PE" sz="2400" dirty="0">
                <a:solidFill>
                  <a:srgbClr val="FF0000"/>
                </a:solidFill>
              </a:rPr>
              <a:t>contiene el perfil que debe cumplir el consultor y los términos de referencia del servicio requerido </a:t>
            </a:r>
            <a:endParaRPr lang="es-PE" sz="2400" dirty="0" smtClean="0">
              <a:solidFill>
                <a:srgbClr val="FF0000"/>
              </a:solidFill>
            </a:endParaRPr>
          </a:p>
          <a:p>
            <a:pPr algn="just">
              <a:lnSpc>
                <a:spcPct val="100000"/>
              </a:lnSpc>
              <a:defRPr/>
            </a:pPr>
            <a:r>
              <a:rPr lang="es-PE" sz="2400" dirty="0">
                <a:solidFill>
                  <a:srgbClr val="FF0000"/>
                </a:solidFill>
              </a:rPr>
              <a:t>Los participantes deben presentar sus expresiones de interés en la Unidad de Trámite Documentario, en un sobre </a:t>
            </a:r>
            <a:r>
              <a:rPr lang="es-PE" sz="2400" dirty="0" smtClean="0">
                <a:solidFill>
                  <a:srgbClr val="FF0000"/>
                </a:solidFill>
              </a:rPr>
              <a:t>cerrado adjuntando </a:t>
            </a:r>
            <a:r>
              <a:rPr lang="es-PE" sz="2400" dirty="0">
                <a:solidFill>
                  <a:srgbClr val="FF0000"/>
                </a:solidFill>
              </a:rPr>
              <a:t>la documentación que sustente los requisitos de calificación y los factores de evaluación. </a:t>
            </a: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Selección de Consultores Individuales</a:t>
            </a:r>
            <a:endParaRPr lang="es-PE" sz="3000" dirty="0">
              <a:latin typeface="Calibri" pitchFamily="34" charset="0"/>
              <a:cs typeface="Arial" charset="0"/>
            </a:endParaRPr>
          </a:p>
        </p:txBody>
      </p:sp>
    </p:spTree>
    <p:extLst>
      <p:ext uri="{BB962C8B-B14F-4D97-AF65-F5344CB8AC3E}">
        <p14:creationId xmlns:p14="http://schemas.microsoft.com/office/powerpoint/2010/main" val="35283846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55</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algn="just">
              <a:lnSpc>
                <a:spcPct val="100000"/>
              </a:lnSpc>
              <a:defRPr/>
            </a:pPr>
            <a:r>
              <a:rPr lang="es-PE" sz="2400" dirty="0" smtClean="0">
                <a:solidFill>
                  <a:srgbClr val="FF0000"/>
                </a:solidFill>
              </a:rPr>
              <a:t>La </a:t>
            </a:r>
            <a:r>
              <a:rPr lang="es-PE" sz="2400" dirty="0">
                <a:solidFill>
                  <a:srgbClr val="FF0000"/>
                </a:solidFill>
              </a:rPr>
              <a:t>presentación de expresiones de interés implica la aceptación del precio fijado en los documentos del procedimiento</a:t>
            </a:r>
            <a:r>
              <a:rPr lang="es-PE" sz="2400" dirty="0" smtClean="0">
                <a:solidFill>
                  <a:srgbClr val="FF0000"/>
                </a:solidFill>
              </a:rPr>
              <a:t>.</a:t>
            </a:r>
          </a:p>
          <a:p>
            <a:pPr algn="just">
              <a:lnSpc>
                <a:spcPct val="100000"/>
              </a:lnSpc>
              <a:defRPr/>
            </a:pPr>
            <a:r>
              <a:rPr lang="es-PE" sz="2400" dirty="0">
                <a:solidFill>
                  <a:srgbClr val="FF0000"/>
                </a:solidFill>
              </a:rPr>
              <a:t>Comité de selección califica a los postores consignando resultado de calificación en acta debidamente motivada, </a:t>
            </a:r>
            <a:r>
              <a:rPr lang="es-PE" sz="2400" dirty="0" smtClean="0">
                <a:solidFill>
                  <a:srgbClr val="FF0000"/>
                </a:solidFill>
              </a:rPr>
              <a:t>que </a:t>
            </a:r>
            <a:r>
              <a:rPr lang="es-PE" sz="2400" dirty="0">
                <a:solidFill>
                  <a:srgbClr val="FF0000"/>
                </a:solidFill>
              </a:rPr>
              <a:t>se publica en el SEACE, conjuntamente con </a:t>
            </a:r>
            <a:r>
              <a:rPr lang="es-PE" sz="2400" dirty="0" smtClean="0">
                <a:solidFill>
                  <a:srgbClr val="FF0000"/>
                </a:solidFill>
              </a:rPr>
              <a:t>cronograma </a:t>
            </a:r>
            <a:r>
              <a:rPr lang="es-PE" sz="2400" dirty="0">
                <a:solidFill>
                  <a:srgbClr val="FF0000"/>
                </a:solidFill>
              </a:rPr>
              <a:t>de entrevistas personales para la evaluación </a:t>
            </a:r>
          </a:p>
          <a:p>
            <a:pPr algn="just">
              <a:lnSpc>
                <a:spcPct val="100000"/>
              </a:lnSpc>
              <a:defRPr/>
            </a:pPr>
            <a:r>
              <a:rPr lang="es-PE" sz="2400" dirty="0">
                <a:solidFill>
                  <a:srgbClr val="FF0000"/>
                </a:solidFill>
              </a:rPr>
              <a:t>El Comité de selección evalúa a los postores calificados asignando puntajes conforme a los siguientes </a:t>
            </a:r>
            <a:r>
              <a:rPr lang="es-PE" sz="2400" dirty="0" smtClean="0">
                <a:solidFill>
                  <a:srgbClr val="FF0000"/>
                </a:solidFill>
              </a:rPr>
              <a:t>factores: </a:t>
            </a:r>
            <a:endParaRPr lang="es-PE" sz="2400" dirty="0">
              <a:solidFill>
                <a:srgbClr val="FF0000"/>
              </a:solidFill>
            </a:endParaRPr>
          </a:p>
          <a:p>
            <a:pPr marL="565150" indent="-342900">
              <a:buFont typeface="Calibri" pitchFamily="34" charset="0"/>
              <a:buChar char="-"/>
            </a:pPr>
            <a:r>
              <a:rPr lang="es-PE" sz="2400" dirty="0" smtClean="0">
                <a:solidFill>
                  <a:srgbClr val="FF0000"/>
                </a:solidFill>
              </a:rPr>
              <a:t>Experiencia  en la especialidad: </a:t>
            </a:r>
            <a:r>
              <a:rPr lang="es-PE" sz="2400" dirty="0">
                <a:solidFill>
                  <a:srgbClr val="FF0000"/>
                </a:solidFill>
              </a:rPr>
              <a:t>60 puntos </a:t>
            </a:r>
          </a:p>
          <a:p>
            <a:pPr marL="565150" indent="-342900">
              <a:buFont typeface="Calibri" pitchFamily="34" charset="0"/>
              <a:buChar char="-"/>
            </a:pPr>
            <a:r>
              <a:rPr lang="es-PE" sz="2400" dirty="0" smtClean="0">
                <a:solidFill>
                  <a:srgbClr val="FF0000"/>
                </a:solidFill>
              </a:rPr>
              <a:t>Entrevista</a:t>
            </a:r>
            <a:r>
              <a:rPr lang="es-PE" sz="2400" dirty="0">
                <a:solidFill>
                  <a:srgbClr val="FF0000"/>
                </a:solidFill>
              </a:rPr>
              <a:t>: 10 puntos </a:t>
            </a:r>
          </a:p>
          <a:p>
            <a:pPr marL="565150" indent="-342900">
              <a:buFont typeface="Calibri" pitchFamily="34" charset="0"/>
              <a:buChar char="-"/>
            </a:pPr>
            <a:r>
              <a:rPr lang="es-PE" sz="2400" dirty="0" smtClean="0">
                <a:solidFill>
                  <a:srgbClr val="FF0000"/>
                </a:solidFill>
              </a:rPr>
              <a:t>Calificaciones</a:t>
            </a:r>
            <a:r>
              <a:rPr lang="es-PE" sz="2400" dirty="0">
                <a:solidFill>
                  <a:srgbClr val="FF0000"/>
                </a:solidFill>
              </a:rPr>
              <a:t>: 30 puntos </a:t>
            </a:r>
          </a:p>
          <a:p>
            <a:pPr algn="just">
              <a:lnSpc>
                <a:spcPct val="100000"/>
              </a:lnSpc>
              <a:defRPr/>
            </a:pPr>
            <a:r>
              <a:rPr lang="es-PE" sz="2400" dirty="0" smtClean="0">
                <a:solidFill>
                  <a:srgbClr val="FF0000"/>
                </a:solidFill>
              </a:rPr>
              <a:t>Criterios </a:t>
            </a:r>
            <a:r>
              <a:rPr lang="es-PE" sz="2400" dirty="0">
                <a:solidFill>
                  <a:srgbClr val="FF0000"/>
                </a:solidFill>
              </a:rPr>
              <a:t>de </a:t>
            </a:r>
            <a:r>
              <a:rPr lang="es-PE" sz="2400" dirty="0" smtClean="0">
                <a:solidFill>
                  <a:srgbClr val="FF0000"/>
                </a:solidFill>
              </a:rPr>
              <a:t>entrevista </a:t>
            </a:r>
            <a:r>
              <a:rPr lang="es-PE" sz="2400" dirty="0">
                <a:solidFill>
                  <a:srgbClr val="FF0000"/>
                </a:solidFill>
              </a:rPr>
              <a:t>son considerados en </a:t>
            </a:r>
            <a:r>
              <a:rPr lang="es-PE" sz="2400" dirty="0" smtClean="0">
                <a:solidFill>
                  <a:srgbClr val="FF0000"/>
                </a:solidFill>
              </a:rPr>
              <a:t>documentos </a:t>
            </a:r>
            <a:r>
              <a:rPr lang="es-PE" sz="2400" dirty="0">
                <a:solidFill>
                  <a:srgbClr val="FF0000"/>
                </a:solidFill>
              </a:rPr>
              <a:t>estándar </a:t>
            </a:r>
            <a:r>
              <a:rPr lang="es-PE" sz="2400" dirty="0" smtClean="0">
                <a:solidFill>
                  <a:srgbClr val="FF0000"/>
                </a:solidFill>
              </a:rPr>
              <a:t>del OSCE</a:t>
            </a:r>
          </a:p>
          <a:p>
            <a:pPr algn="just">
              <a:lnSpc>
                <a:spcPct val="100000"/>
              </a:lnSpc>
              <a:buNone/>
              <a:defRPr/>
            </a:pPr>
            <a:r>
              <a:rPr lang="es-PE" sz="2400" dirty="0" smtClean="0">
                <a:solidFill>
                  <a:srgbClr val="FF0000"/>
                </a:solidFill>
              </a:rPr>
              <a:t>	Revisar Solicitud de Expresión de Interés Estándar incluida en la Directiva N° 001-2016-OSCE/CD</a:t>
            </a:r>
            <a:endParaRPr lang="es-ES" sz="2400" dirty="0">
              <a:solidFill>
                <a:srgbClr val="FF0000"/>
              </a:solidFill>
            </a:endParaRPr>
          </a:p>
          <a:p>
            <a:pPr algn="just">
              <a:lnSpc>
                <a:spcPct val="100000"/>
              </a:lnSpc>
              <a:defRPr/>
            </a:pPr>
            <a:endParaRPr lang="es-ES" sz="2400" dirty="0">
              <a:solidFill>
                <a:srgbClr val="FF0000"/>
              </a:solidFill>
            </a:endParaRPr>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Selección de Consultores Individuales</a:t>
            </a:r>
            <a:endParaRPr lang="es-PE" sz="3000" dirty="0">
              <a:latin typeface="Calibri" pitchFamily="34" charset="0"/>
              <a:cs typeface="Arial" charset="0"/>
            </a:endParaRPr>
          </a:p>
        </p:txBody>
      </p:sp>
    </p:spTree>
    <p:extLst>
      <p:ext uri="{BB962C8B-B14F-4D97-AF65-F5344CB8AC3E}">
        <p14:creationId xmlns:p14="http://schemas.microsoft.com/office/powerpoint/2010/main" val="7013331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56</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algn="just">
              <a:lnSpc>
                <a:spcPct val="100000"/>
              </a:lnSpc>
              <a:defRPr/>
            </a:pPr>
            <a:r>
              <a:rPr lang="es-PE" sz="2400" dirty="0" smtClean="0">
                <a:solidFill>
                  <a:srgbClr val="FF0000"/>
                </a:solidFill>
              </a:rPr>
              <a:t>Se </a:t>
            </a:r>
            <a:r>
              <a:rPr lang="es-PE" sz="2400" dirty="0">
                <a:solidFill>
                  <a:srgbClr val="FF0000"/>
                </a:solidFill>
              </a:rPr>
              <a:t>otorga </a:t>
            </a:r>
            <a:r>
              <a:rPr lang="es-PE" sz="2400" dirty="0" smtClean="0">
                <a:solidFill>
                  <a:srgbClr val="FF0000"/>
                </a:solidFill>
              </a:rPr>
              <a:t>Buena Pro a </a:t>
            </a:r>
            <a:r>
              <a:rPr lang="es-PE" sz="2400" dirty="0">
                <a:solidFill>
                  <a:srgbClr val="FF0000"/>
                </a:solidFill>
              </a:rPr>
              <a:t>postor que obtuvo </a:t>
            </a:r>
            <a:r>
              <a:rPr lang="es-PE" sz="2400" dirty="0" smtClean="0">
                <a:solidFill>
                  <a:srgbClr val="FF0000"/>
                </a:solidFill>
              </a:rPr>
              <a:t>mejor puntaje y se publica en SEACE</a:t>
            </a:r>
          </a:p>
          <a:p>
            <a:pPr algn="just">
              <a:lnSpc>
                <a:spcPct val="100000"/>
              </a:lnSpc>
              <a:defRPr/>
            </a:pPr>
            <a:r>
              <a:rPr lang="es-PE" sz="2400" dirty="0" smtClean="0">
                <a:solidFill>
                  <a:srgbClr val="FF0000"/>
                </a:solidFill>
              </a:rPr>
              <a:t>Si hay empate, el </a:t>
            </a:r>
            <a:r>
              <a:rPr lang="es-PE" sz="2400" dirty="0">
                <a:solidFill>
                  <a:srgbClr val="FF0000"/>
                </a:solidFill>
              </a:rPr>
              <a:t>otorgamiento de la buena pro se efectúa a través de sorteo. Para </a:t>
            </a:r>
            <a:r>
              <a:rPr lang="es-PE" sz="2400" dirty="0" smtClean="0">
                <a:solidFill>
                  <a:srgbClr val="FF0000"/>
                </a:solidFill>
              </a:rPr>
              <a:t>lo cual se </a:t>
            </a:r>
            <a:r>
              <a:rPr lang="es-PE" sz="2400" dirty="0">
                <a:solidFill>
                  <a:srgbClr val="FF0000"/>
                </a:solidFill>
              </a:rPr>
              <a:t>requiere la citación oportuna a los postores que hayan empatado, pudiendo participar en calidad de veedor un representante del Sistema Nacional de Control, notario o juez de paz.</a:t>
            </a:r>
            <a:endParaRPr lang="es-ES" sz="2400" dirty="0">
              <a:solidFill>
                <a:srgbClr val="FF0000"/>
              </a:solidFill>
            </a:endParaRPr>
          </a:p>
          <a:p>
            <a:pPr algn="just">
              <a:lnSpc>
                <a:spcPct val="100000"/>
              </a:lnSpc>
              <a:defRPr/>
            </a:pPr>
            <a:r>
              <a:rPr lang="es-PE" sz="2400" dirty="0" smtClean="0">
                <a:solidFill>
                  <a:srgbClr val="FF0000"/>
                </a:solidFill>
              </a:rPr>
              <a:t>Una </a:t>
            </a:r>
            <a:r>
              <a:rPr lang="es-PE" sz="2400" dirty="0">
                <a:solidFill>
                  <a:srgbClr val="FF0000"/>
                </a:solidFill>
              </a:rPr>
              <a:t>vez otorgada la conformidad de la prestación, el producto de la consultoría debe ser publicado en el portal institucional de la Entidad contratante, salvo la información calificada como secreta, confidencial o reservada por la normativa de la materia.</a:t>
            </a:r>
            <a:endParaRPr lang="es-ES" sz="2400" dirty="0">
              <a:solidFill>
                <a:srgbClr val="FF0000"/>
              </a:solidFill>
            </a:endParaRPr>
          </a:p>
          <a:p>
            <a:pPr marL="0" indent="0">
              <a:buNone/>
              <a:defRPr/>
            </a:pPr>
            <a:r>
              <a:rPr lang="es-PE" dirty="0">
                <a:solidFill>
                  <a:srgbClr val="FF0000"/>
                </a:solidFill>
              </a:rPr>
              <a:t>Consentimiento de Buena Pro</a:t>
            </a:r>
          </a:p>
          <a:p>
            <a:pPr marL="342900" lvl="1" indent="-342900" algn="just">
              <a:lnSpc>
                <a:spcPct val="100000"/>
              </a:lnSpc>
              <a:spcBef>
                <a:spcPts val="519"/>
              </a:spcBef>
              <a:defRPr/>
            </a:pPr>
            <a:r>
              <a:rPr lang="es-ES" altLang="es-PE" dirty="0">
                <a:solidFill>
                  <a:srgbClr val="FF0000"/>
                </a:solidFill>
              </a:rPr>
              <a:t>Un solo postor - el día de su notificación</a:t>
            </a:r>
          </a:p>
          <a:p>
            <a:pPr marL="342900" lvl="1" indent="-342900" algn="just">
              <a:lnSpc>
                <a:spcPct val="100000"/>
              </a:lnSpc>
              <a:spcBef>
                <a:spcPts val="519"/>
              </a:spcBef>
              <a:defRPr/>
            </a:pPr>
            <a:r>
              <a:rPr lang="es-ES" altLang="es-PE" dirty="0">
                <a:solidFill>
                  <a:srgbClr val="FF0000"/>
                </a:solidFill>
              </a:rPr>
              <a:t>Pluralidad de Postores: 5 días hábiles de su notificación</a:t>
            </a:r>
          </a:p>
          <a:p>
            <a:pPr algn="just">
              <a:lnSpc>
                <a:spcPct val="100000"/>
              </a:lnSpc>
              <a:defRPr/>
            </a:pPr>
            <a:endParaRPr lang="es-ES" sz="2400" dirty="0">
              <a:solidFill>
                <a:srgbClr val="FF0000"/>
              </a:solidFill>
            </a:endParaRPr>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Selección de Consultores Individuales</a:t>
            </a:r>
            <a:endParaRPr lang="es-PE" sz="3000" dirty="0">
              <a:latin typeface="Calibri" pitchFamily="34" charset="0"/>
              <a:cs typeface="Arial" charset="0"/>
            </a:endParaRPr>
          </a:p>
        </p:txBody>
      </p:sp>
    </p:spTree>
    <p:extLst>
      <p:ext uri="{BB962C8B-B14F-4D97-AF65-F5344CB8AC3E}">
        <p14:creationId xmlns:p14="http://schemas.microsoft.com/office/powerpoint/2010/main" val="13094836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a:latin typeface="Calibri" pitchFamily="34" charset="0"/>
              </a:rPr>
              <a:t>Comparación de </a:t>
            </a:r>
            <a:r>
              <a:rPr lang="es-PE" altLang="es-PE" sz="5400" b="1" dirty="0" smtClean="0">
                <a:latin typeface="Calibri" pitchFamily="34" charset="0"/>
              </a:rPr>
              <a:t>precios</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57</a:t>
            </a:fld>
            <a:endParaRPr lang="es-PE"/>
          </a:p>
        </p:txBody>
      </p:sp>
    </p:spTree>
    <p:extLst>
      <p:ext uri="{BB962C8B-B14F-4D97-AF65-F5344CB8AC3E}">
        <p14:creationId xmlns:p14="http://schemas.microsoft.com/office/powerpoint/2010/main" val="6970640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58</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algn="just">
              <a:lnSpc>
                <a:spcPct val="100000"/>
              </a:lnSpc>
              <a:defRPr/>
            </a:pPr>
            <a:r>
              <a:rPr lang="es-MX" altLang="es-PE" sz="2400" dirty="0" smtClean="0">
                <a:solidFill>
                  <a:srgbClr val="FF0000"/>
                </a:solidFill>
              </a:rPr>
              <a:t>Contratación </a:t>
            </a:r>
            <a:r>
              <a:rPr lang="es-MX" altLang="es-PE" sz="2400" dirty="0">
                <a:solidFill>
                  <a:srgbClr val="FF0000"/>
                </a:solidFill>
              </a:rPr>
              <a:t>de bienes y servicios en general de disponibilidad inmediata. No consultoría</a:t>
            </a:r>
          </a:p>
          <a:p>
            <a:pPr algn="just">
              <a:lnSpc>
                <a:spcPct val="100000"/>
              </a:lnSpc>
              <a:defRPr/>
            </a:pPr>
            <a:r>
              <a:rPr lang="es-MX" altLang="es-PE" sz="2400" dirty="0">
                <a:solidFill>
                  <a:srgbClr val="FF0000"/>
                </a:solidFill>
              </a:rPr>
              <a:t>Fáciles de obtener en el mercado </a:t>
            </a:r>
          </a:p>
          <a:p>
            <a:pPr algn="just">
              <a:lnSpc>
                <a:spcPct val="100000"/>
              </a:lnSpc>
              <a:defRPr/>
            </a:pPr>
            <a:r>
              <a:rPr lang="es-MX" altLang="es-PE" sz="2400" dirty="0">
                <a:solidFill>
                  <a:srgbClr val="FF0000"/>
                </a:solidFill>
              </a:rPr>
              <a:t>Se comercialicen bajo una oferta estándar establecida en el mercado </a:t>
            </a:r>
          </a:p>
          <a:p>
            <a:pPr algn="just">
              <a:lnSpc>
                <a:spcPct val="100000"/>
              </a:lnSpc>
              <a:defRPr/>
            </a:pPr>
            <a:r>
              <a:rPr lang="es-MX" altLang="es-PE" sz="2400" dirty="0">
                <a:solidFill>
                  <a:srgbClr val="FF0000"/>
                </a:solidFill>
              </a:rPr>
              <a:t>Que no se fabrican, producen, suministran o prestan siguiendo la descripción particular o instrucciones dadas por Entidad contratante</a:t>
            </a:r>
          </a:p>
          <a:p>
            <a:pPr algn="just">
              <a:lnSpc>
                <a:spcPct val="100000"/>
              </a:lnSpc>
              <a:defRPr/>
            </a:pPr>
            <a:r>
              <a:rPr lang="es-PE" sz="2400" dirty="0">
                <a:solidFill>
                  <a:srgbClr val="FF0000"/>
                </a:solidFill>
              </a:rPr>
              <a:t>Una vez definido </a:t>
            </a:r>
            <a:r>
              <a:rPr lang="es-PE" sz="2400" dirty="0" smtClean="0">
                <a:solidFill>
                  <a:srgbClr val="FF0000"/>
                </a:solidFill>
              </a:rPr>
              <a:t>requerimiento, </a:t>
            </a:r>
            <a:r>
              <a:rPr lang="es-PE" sz="2400" dirty="0">
                <a:solidFill>
                  <a:srgbClr val="FF0000"/>
                </a:solidFill>
              </a:rPr>
              <a:t>OEC elabora, </a:t>
            </a:r>
            <a:r>
              <a:rPr lang="es-PE" sz="2400" dirty="0" smtClean="0">
                <a:solidFill>
                  <a:srgbClr val="FF0000"/>
                </a:solidFill>
              </a:rPr>
              <a:t>previamente </a:t>
            </a:r>
            <a:r>
              <a:rPr lang="es-PE" sz="2400" dirty="0">
                <a:solidFill>
                  <a:srgbClr val="FF0000"/>
                </a:solidFill>
              </a:rPr>
              <a:t>a la  convocatoria, un informe en que conste </a:t>
            </a:r>
            <a:r>
              <a:rPr lang="es-PE" sz="2400" dirty="0" smtClean="0">
                <a:solidFill>
                  <a:srgbClr val="FF0000"/>
                </a:solidFill>
              </a:rPr>
              <a:t>cumplimiento </a:t>
            </a:r>
            <a:r>
              <a:rPr lang="es-PE" sz="2400" dirty="0">
                <a:solidFill>
                  <a:srgbClr val="FF0000"/>
                </a:solidFill>
              </a:rPr>
              <a:t>de condiciones para su empleo </a:t>
            </a:r>
            <a:endParaRPr lang="es-PE" sz="2400" dirty="0" smtClean="0">
              <a:solidFill>
                <a:srgbClr val="FF0000"/>
              </a:solidFill>
            </a:endParaRPr>
          </a:p>
          <a:p>
            <a:pPr algn="just">
              <a:lnSpc>
                <a:spcPct val="100000"/>
              </a:lnSpc>
              <a:defRPr/>
            </a:pPr>
            <a:r>
              <a:rPr lang="es-PE" sz="2400" dirty="0">
                <a:solidFill>
                  <a:srgbClr val="FF0000"/>
                </a:solidFill>
              </a:rPr>
              <a:t>Entidad debe obtener, de forma física o electrónica mínimo de 3 cotizaciones que cumplan con sus requerimientos</a:t>
            </a:r>
          </a:p>
          <a:p>
            <a:pPr marL="0" indent="0" algn="just">
              <a:lnSpc>
                <a:spcPct val="100000"/>
              </a:lnSpc>
              <a:buNone/>
              <a:defRPr/>
            </a:pPr>
            <a:endParaRPr lang="es-MX" altLang="es-PE" sz="2400" dirty="0">
              <a:solidFill>
                <a:srgbClr val="FF0000"/>
              </a:solidFill>
            </a:endParaRPr>
          </a:p>
          <a:p>
            <a:pPr algn="just">
              <a:lnSpc>
                <a:spcPct val="100000"/>
              </a:lnSpc>
              <a:defRPr/>
            </a:pPr>
            <a:endParaRPr lang="es-ES" sz="2400" dirty="0">
              <a:solidFill>
                <a:srgbClr val="FF0000"/>
              </a:solidFill>
            </a:endParaRPr>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Comparación de Precios</a:t>
            </a:r>
            <a:endParaRPr lang="es-PE" sz="3000" dirty="0">
              <a:latin typeface="Calibri" pitchFamily="34" charset="0"/>
              <a:cs typeface="Arial" charset="0"/>
            </a:endParaRPr>
          </a:p>
        </p:txBody>
      </p:sp>
    </p:spTree>
    <p:extLst>
      <p:ext uri="{BB962C8B-B14F-4D97-AF65-F5344CB8AC3E}">
        <p14:creationId xmlns:p14="http://schemas.microsoft.com/office/powerpoint/2010/main" val="36795794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59</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algn="just">
              <a:lnSpc>
                <a:spcPct val="100000"/>
              </a:lnSpc>
              <a:defRPr/>
            </a:pPr>
            <a:r>
              <a:rPr lang="es-PE" sz="2400" dirty="0" smtClean="0">
                <a:solidFill>
                  <a:srgbClr val="FF0000"/>
                </a:solidFill>
              </a:rPr>
              <a:t>Cotizaciones se acompañan con Declaraciones </a:t>
            </a:r>
            <a:r>
              <a:rPr lang="es-PE" sz="2400" dirty="0">
                <a:solidFill>
                  <a:srgbClr val="FF0000"/>
                </a:solidFill>
              </a:rPr>
              <a:t>juradas de proveedores de no encontrarse impedidos para contratar con el Estado </a:t>
            </a:r>
            <a:endParaRPr lang="es-MX" altLang="es-PE" sz="2400" dirty="0">
              <a:solidFill>
                <a:srgbClr val="FF0000"/>
              </a:solidFill>
            </a:endParaRPr>
          </a:p>
          <a:p>
            <a:pPr algn="just">
              <a:lnSpc>
                <a:spcPct val="100000"/>
              </a:lnSpc>
              <a:defRPr/>
            </a:pPr>
            <a:r>
              <a:rPr lang="es-PE" sz="2400" dirty="0">
                <a:solidFill>
                  <a:srgbClr val="FF0000"/>
                </a:solidFill>
              </a:rPr>
              <a:t>Se verifica que el proveedor cuente con inscripción vigente en el RNP. </a:t>
            </a:r>
          </a:p>
          <a:p>
            <a:pPr algn="just">
              <a:lnSpc>
                <a:spcPct val="100000"/>
              </a:lnSpc>
              <a:defRPr/>
            </a:pPr>
            <a:r>
              <a:rPr lang="es-PE" sz="2400" dirty="0">
                <a:solidFill>
                  <a:srgbClr val="FF0000"/>
                </a:solidFill>
              </a:rPr>
              <a:t>OEC otorga buena pro a cotización de menor precio mediante su publicación en el SEACE</a:t>
            </a:r>
          </a:p>
          <a:p>
            <a:pPr algn="just">
              <a:lnSpc>
                <a:spcPct val="100000"/>
              </a:lnSpc>
              <a:defRPr/>
            </a:pPr>
            <a:r>
              <a:rPr lang="es-PE" sz="2400" dirty="0">
                <a:solidFill>
                  <a:srgbClr val="FF0000"/>
                </a:solidFill>
              </a:rPr>
              <a:t>Se deben registrar las cotizaciones obtenidas y el acta </a:t>
            </a:r>
            <a:r>
              <a:rPr lang="es-PE" sz="2400" dirty="0" smtClean="0">
                <a:solidFill>
                  <a:srgbClr val="FF0000"/>
                </a:solidFill>
              </a:rPr>
              <a:t>de </a:t>
            </a:r>
            <a:r>
              <a:rPr lang="es-PE" sz="2400" dirty="0">
                <a:solidFill>
                  <a:srgbClr val="FF0000"/>
                </a:solidFill>
              </a:rPr>
              <a:t>buena pro. </a:t>
            </a:r>
            <a:endParaRPr lang="es-PE" sz="2400" dirty="0" smtClean="0">
              <a:solidFill>
                <a:srgbClr val="FF0000"/>
              </a:solidFill>
            </a:endParaRPr>
          </a:p>
          <a:p>
            <a:pPr algn="just">
              <a:lnSpc>
                <a:spcPct val="100000"/>
              </a:lnSpc>
              <a:defRPr/>
            </a:pPr>
            <a:r>
              <a:rPr lang="es-PE" sz="2400" dirty="0" smtClean="0">
                <a:solidFill>
                  <a:srgbClr val="FF0000"/>
                </a:solidFill>
              </a:rPr>
              <a:t>Si hay empate </a:t>
            </a:r>
            <a:r>
              <a:rPr lang="es-PE" sz="2400" dirty="0">
                <a:solidFill>
                  <a:srgbClr val="FF0000"/>
                </a:solidFill>
              </a:rPr>
              <a:t>el otorgamiento de la buena pro se efectúa a través de sorteo</a:t>
            </a:r>
            <a:endParaRPr lang="es-MX" altLang="es-PE" sz="2400" dirty="0">
              <a:solidFill>
                <a:srgbClr val="FF0000"/>
              </a:solidFill>
            </a:endParaRPr>
          </a:p>
          <a:p>
            <a:pPr algn="just">
              <a:lnSpc>
                <a:spcPct val="100000"/>
              </a:lnSpc>
              <a:defRPr/>
            </a:pPr>
            <a:r>
              <a:rPr lang="es-ES" altLang="es-PE" sz="2400" dirty="0">
                <a:solidFill>
                  <a:srgbClr val="FF0000"/>
                </a:solidFill>
              </a:rPr>
              <a:t>Consentimiento de Buena Pro:</a:t>
            </a:r>
          </a:p>
          <a:p>
            <a:pPr marL="908050" indent="-457200">
              <a:buFont typeface="Calibri" panose="020F0502020204030204" pitchFamily="34" charset="0"/>
              <a:buChar char="-"/>
            </a:pPr>
            <a:r>
              <a:rPr lang="es-ES" altLang="es-PE" sz="2400" dirty="0">
                <a:solidFill>
                  <a:srgbClr val="FF0000"/>
                </a:solidFill>
              </a:rPr>
              <a:t>Un solo postor - el día de su notificación</a:t>
            </a:r>
          </a:p>
          <a:p>
            <a:pPr marL="908050" indent="-457200">
              <a:buFont typeface="Calibri" panose="020F0502020204030204" pitchFamily="34" charset="0"/>
              <a:buChar char="-"/>
            </a:pPr>
            <a:r>
              <a:rPr lang="es-ES" altLang="es-PE" sz="2400" dirty="0">
                <a:solidFill>
                  <a:srgbClr val="FF0000"/>
                </a:solidFill>
              </a:rPr>
              <a:t>Pluralidad de Postores: 5 días hábiles</a:t>
            </a:r>
          </a:p>
          <a:p>
            <a:pPr marL="0" indent="0" algn="just">
              <a:lnSpc>
                <a:spcPct val="100000"/>
              </a:lnSpc>
              <a:buNone/>
              <a:defRPr/>
            </a:pPr>
            <a:endParaRPr lang="es-MX" altLang="es-PE" sz="2400" dirty="0">
              <a:solidFill>
                <a:srgbClr val="FF0000"/>
              </a:solidFill>
            </a:endParaRPr>
          </a:p>
          <a:p>
            <a:pPr algn="just">
              <a:lnSpc>
                <a:spcPct val="100000"/>
              </a:lnSpc>
              <a:defRPr/>
            </a:pPr>
            <a:endParaRPr lang="es-ES" sz="2400" dirty="0">
              <a:solidFill>
                <a:srgbClr val="FF0000"/>
              </a:solidFill>
            </a:endParaRPr>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buFont typeface="+mj-lt"/>
              <a:buAutoNum type="arabicPeriod"/>
            </a:pPr>
            <a:r>
              <a:rPr lang="es-ES" sz="3000" dirty="0" smtClean="0">
                <a:latin typeface="Calibri" pitchFamily="34" charset="0"/>
                <a:cs typeface="Arial" charset="0"/>
              </a:rPr>
              <a:t>Comparación de Precios</a:t>
            </a:r>
            <a:endParaRPr lang="es-PE" sz="3000" dirty="0">
              <a:latin typeface="Calibri" pitchFamily="34" charset="0"/>
              <a:cs typeface="Arial" charset="0"/>
            </a:endParaRPr>
          </a:p>
        </p:txBody>
      </p:sp>
    </p:spTree>
    <p:extLst>
      <p:ext uri="{BB962C8B-B14F-4D97-AF65-F5344CB8AC3E}">
        <p14:creationId xmlns:p14="http://schemas.microsoft.com/office/powerpoint/2010/main" val="3589607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a:t>
            </a:fld>
            <a:endParaRPr lang="es-PE"/>
          </a:p>
        </p:txBody>
      </p:sp>
      <p:sp>
        <p:nvSpPr>
          <p:cNvPr id="7171" name="1 Título"/>
          <p:cNvSpPr>
            <a:spLocks noGrp="1"/>
          </p:cNvSpPr>
          <p:nvPr>
            <p:ph type="ctrTitle" idx="4294967295"/>
          </p:nvPr>
        </p:nvSpPr>
        <p:spPr>
          <a:xfrm>
            <a:off x="0" y="620713"/>
            <a:ext cx="12192000" cy="504825"/>
          </a:xfrm>
        </p:spPr>
        <p:txBody>
          <a:bodyPr>
            <a:noAutofit/>
          </a:bodyPr>
          <a:lstStyle/>
          <a:p>
            <a:pPr algn="ctr">
              <a:defRPr/>
            </a:pPr>
            <a:r>
              <a:rPr lang="es-PE" sz="4000" dirty="0">
                <a:cs typeface="Arial" charset="0"/>
              </a:rPr>
              <a:t>Concurso Público para Consultoría</a:t>
            </a:r>
            <a:endParaRPr lang="es-ES" sz="4000" dirty="0">
              <a:cs typeface="Arial" charset="0"/>
            </a:endParaRPr>
          </a:p>
        </p:txBody>
      </p:sp>
      <p:sp>
        <p:nvSpPr>
          <p:cNvPr id="16387" name="Rectangle 3"/>
          <p:cNvSpPr>
            <a:spLocks noGrp="1" noChangeArrowheads="1"/>
          </p:cNvSpPr>
          <p:nvPr>
            <p:ph type="subTitle" idx="4294967295"/>
          </p:nvPr>
        </p:nvSpPr>
        <p:spPr>
          <a:xfrm>
            <a:off x="0" y="1725613"/>
            <a:ext cx="2851150" cy="696912"/>
          </a:xfrm>
          <a:solidFill>
            <a:srgbClr val="FFFF99"/>
          </a:solidFill>
          <a:ln w="22225">
            <a:solidFill>
              <a:schemeClr val="tx1"/>
            </a:solidFill>
            <a:miter lim="800000"/>
            <a:headEnd/>
            <a:tailEnd/>
          </a:ln>
        </p:spPr>
        <p:txBody>
          <a:bodyPr tIns="54000" bIns="54000" anchor="ctr">
            <a:normAutofit/>
          </a:bodyPr>
          <a:lstStyle/>
          <a:p>
            <a:pPr marL="0" indent="0" algn="ctr">
              <a:spcBef>
                <a:spcPct val="50000"/>
              </a:spcBef>
              <a:buFontTx/>
              <a:buNone/>
            </a:pPr>
            <a:r>
              <a:rPr kumimoji="1" lang="es-ES_tradnl" sz="1800" b="1" dirty="0">
                <a:latin typeface="Arial" panose="020B0604020202020204" pitchFamily="34" charset="0"/>
                <a:cs typeface="Arial" panose="020B0604020202020204" pitchFamily="34" charset="0"/>
              </a:rPr>
              <a:t>CONVOCATORIA</a:t>
            </a:r>
            <a:endParaRPr kumimoji="1" lang="es-ES" sz="1800" b="1" dirty="0">
              <a:latin typeface="Arial" panose="020B0604020202020204" pitchFamily="34" charset="0"/>
              <a:cs typeface="Arial" panose="020B0604020202020204" pitchFamily="34" charset="0"/>
            </a:endParaRPr>
          </a:p>
        </p:txBody>
      </p:sp>
      <p:cxnSp>
        <p:nvCxnSpPr>
          <p:cNvPr id="16388" name="AutoShape 8"/>
          <p:cNvCxnSpPr>
            <a:cxnSpLocks noChangeShapeType="1"/>
          </p:cNvCxnSpPr>
          <p:nvPr/>
        </p:nvCxnSpPr>
        <p:spPr bwMode="auto">
          <a:xfrm>
            <a:off x="3302000" y="2574925"/>
            <a:ext cx="4675717" cy="2662238"/>
          </a:xfrm>
          <a:prstGeom prst="straightConnector1">
            <a:avLst/>
          </a:prstGeom>
          <a:noFill/>
          <a:ln w="19050">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cxnSp>
      <p:sp>
        <p:nvSpPr>
          <p:cNvPr id="16389" name="Rectangle 4"/>
          <p:cNvSpPr>
            <a:spLocks noChangeArrowheads="1"/>
          </p:cNvSpPr>
          <p:nvPr/>
        </p:nvSpPr>
        <p:spPr bwMode="auto">
          <a:xfrm>
            <a:off x="7846485" y="1685926"/>
            <a:ext cx="2889249" cy="7207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OTORGAMIENTO </a:t>
            </a:r>
            <a:r>
              <a:rPr kumimoji="1" lang="es-ES_tradnl" sz="1800" dirty="0" smtClean="0">
                <a:latin typeface="Arial" panose="020B0604020202020204" pitchFamily="34" charset="0"/>
              </a:rPr>
              <a:t>          DE </a:t>
            </a:r>
            <a:r>
              <a:rPr kumimoji="1" lang="es-ES_tradnl" sz="1800" dirty="0">
                <a:latin typeface="Arial" panose="020B0604020202020204" pitchFamily="34" charset="0"/>
              </a:rPr>
              <a:t>BUENA PRO</a:t>
            </a:r>
            <a:endParaRPr kumimoji="1" lang="es-ES" sz="1800" dirty="0">
              <a:latin typeface="Arial" panose="020B0604020202020204" pitchFamily="34" charset="0"/>
            </a:endParaRPr>
          </a:p>
        </p:txBody>
      </p:sp>
      <p:sp>
        <p:nvSpPr>
          <p:cNvPr id="16390" name="Rectangle 4"/>
          <p:cNvSpPr>
            <a:spLocks noChangeArrowheads="1"/>
          </p:cNvSpPr>
          <p:nvPr/>
        </p:nvSpPr>
        <p:spPr bwMode="auto">
          <a:xfrm>
            <a:off x="7909985" y="4130675"/>
            <a:ext cx="2764367" cy="719138"/>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CALIFICACION   </a:t>
            </a:r>
            <a:r>
              <a:rPr kumimoji="1" lang="es-ES_tradnl" sz="1800" dirty="0" smtClean="0">
                <a:latin typeface="Arial" panose="020B0604020202020204" pitchFamily="34" charset="0"/>
              </a:rPr>
              <a:t>              DE </a:t>
            </a:r>
            <a:r>
              <a:rPr kumimoji="1" lang="es-ES_tradnl" sz="1800" dirty="0">
                <a:latin typeface="Arial" panose="020B0604020202020204" pitchFamily="34" charset="0"/>
              </a:rPr>
              <a:t>OFERTAS</a:t>
            </a:r>
            <a:endParaRPr kumimoji="1" lang="es-ES" sz="1800" dirty="0">
              <a:latin typeface="Arial" panose="020B0604020202020204" pitchFamily="34" charset="0"/>
            </a:endParaRPr>
          </a:p>
        </p:txBody>
      </p:sp>
      <p:sp>
        <p:nvSpPr>
          <p:cNvPr id="16391" name="Rectangle 6"/>
          <p:cNvSpPr>
            <a:spLocks noChangeArrowheads="1"/>
          </p:cNvSpPr>
          <p:nvPr/>
        </p:nvSpPr>
        <p:spPr bwMode="auto">
          <a:xfrm>
            <a:off x="361951" y="3282951"/>
            <a:ext cx="2940049" cy="715963"/>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REGISTRO DE PARTICIPANTES</a:t>
            </a:r>
            <a:endParaRPr kumimoji="1" lang="es-ES" sz="1800" dirty="0">
              <a:latin typeface="Arial" panose="020B0604020202020204" pitchFamily="34" charset="0"/>
            </a:endParaRPr>
          </a:p>
        </p:txBody>
      </p:sp>
      <p:sp>
        <p:nvSpPr>
          <p:cNvPr id="16392" name="Line 21"/>
          <p:cNvSpPr>
            <a:spLocks noChangeShapeType="1"/>
          </p:cNvSpPr>
          <p:nvPr/>
        </p:nvSpPr>
        <p:spPr bwMode="auto">
          <a:xfrm>
            <a:off x="1718733" y="4346575"/>
            <a:ext cx="0"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6393" name="Rectangle 6"/>
          <p:cNvSpPr>
            <a:spLocks noChangeArrowheads="1"/>
          </p:cNvSpPr>
          <p:nvPr/>
        </p:nvSpPr>
        <p:spPr bwMode="auto">
          <a:xfrm>
            <a:off x="361951" y="5072064"/>
            <a:ext cx="3058583" cy="13811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r>
              <a:rPr kumimoji="1" lang="es-ES_tradnl" sz="1800" dirty="0">
                <a:solidFill>
                  <a:srgbClr val="FF0000"/>
                </a:solidFill>
                <a:latin typeface="Arial" panose="020B0604020202020204" pitchFamily="34" charset="0"/>
              </a:rPr>
              <a:t>CONSULTAS Y OBSERVACIONES</a:t>
            </a:r>
          </a:p>
          <a:p>
            <a:r>
              <a:rPr lang="es-PE" sz="1600" dirty="0" err="1">
                <a:latin typeface="Arial" panose="020B0604020202020204" pitchFamily="34" charset="0"/>
              </a:rPr>
              <a:t>Formul</a:t>
            </a:r>
            <a:r>
              <a:rPr lang="es-PE" sz="1600" dirty="0">
                <a:latin typeface="Arial" panose="020B0604020202020204" pitchFamily="34" charset="0"/>
              </a:rPr>
              <a:t>. </a:t>
            </a:r>
            <a:r>
              <a:rPr lang="es-PE" sz="1600" dirty="0" smtClean="0">
                <a:latin typeface="Arial" panose="020B0604020202020204" pitchFamily="34" charset="0"/>
              </a:rPr>
              <a:t>Mínimo </a:t>
            </a:r>
            <a:r>
              <a:rPr lang="es-PE" sz="1600" dirty="0" smtClean="0">
                <a:solidFill>
                  <a:srgbClr val="FF0000"/>
                </a:solidFill>
                <a:latin typeface="Arial" panose="020B0604020202020204" pitchFamily="34" charset="0"/>
              </a:rPr>
              <a:t>10 </a:t>
            </a:r>
            <a:r>
              <a:rPr lang="es-PE" sz="1600" dirty="0">
                <a:solidFill>
                  <a:srgbClr val="FF0000"/>
                </a:solidFill>
                <a:latin typeface="Arial" panose="020B0604020202020204" pitchFamily="34" charset="0"/>
              </a:rPr>
              <a:t>días h</a:t>
            </a:r>
          </a:p>
          <a:p>
            <a:r>
              <a:rPr lang="es-PE" sz="1600" dirty="0" err="1">
                <a:latin typeface="Arial" panose="020B0604020202020204" pitchFamily="34" charset="0"/>
              </a:rPr>
              <a:t>Absolu</a:t>
            </a:r>
            <a:r>
              <a:rPr lang="es-PE" sz="1600" dirty="0">
                <a:latin typeface="Arial" panose="020B0604020202020204" pitchFamily="34" charset="0"/>
              </a:rPr>
              <a:t>. </a:t>
            </a:r>
            <a:r>
              <a:rPr lang="es-PE" sz="1600" dirty="0" smtClean="0">
                <a:latin typeface="Arial" panose="020B0604020202020204" pitchFamily="34" charset="0"/>
              </a:rPr>
              <a:t>Máximo </a:t>
            </a:r>
            <a:r>
              <a:rPr lang="es-PE" sz="1600" dirty="0">
                <a:solidFill>
                  <a:srgbClr val="FF0000"/>
                </a:solidFill>
                <a:latin typeface="Arial" panose="020B0604020202020204" pitchFamily="34" charset="0"/>
              </a:rPr>
              <a:t>7 días h</a:t>
            </a:r>
            <a:endParaRPr kumimoji="1" lang="es-ES" sz="1600" dirty="0">
              <a:solidFill>
                <a:srgbClr val="FF0000"/>
              </a:solidFill>
              <a:latin typeface="Arial" panose="020B0604020202020204" pitchFamily="34" charset="0"/>
            </a:endParaRPr>
          </a:p>
        </p:txBody>
      </p:sp>
      <p:cxnSp>
        <p:nvCxnSpPr>
          <p:cNvPr id="16394" name="AutoShape 8"/>
          <p:cNvCxnSpPr>
            <a:cxnSpLocks noChangeShapeType="1"/>
          </p:cNvCxnSpPr>
          <p:nvPr/>
        </p:nvCxnSpPr>
        <p:spPr bwMode="auto">
          <a:xfrm>
            <a:off x="3566585" y="5875338"/>
            <a:ext cx="535516"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395" name="Rectangle 6"/>
          <p:cNvSpPr>
            <a:spLocks noChangeArrowheads="1"/>
          </p:cNvSpPr>
          <p:nvPr/>
        </p:nvSpPr>
        <p:spPr bwMode="auto">
          <a:xfrm>
            <a:off x="4286251" y="5297488"/>
            <a:ext cx="2058278" cy="11557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 sz="1800" dirty="0">
                <a:latin typeface="Arial" panose="020B0604020202020204" pitchFamily="34" charset="0"/>
              </a:rPr>
              <a:t>INTEGRACI</a:t>
            </a:r>
            <a:r>
              <a:rPr kumimoji="1" lang="es-ES_tradnl" sz="1800" dirty="0">
                <a:latin typeface="Arial" panose="020B0604020202020204" pitchFamily="34" charset="0"/>
              </a:rPr>
              <a:t>Ó</a:t>
            </a:r>
            <a:r>
              <a:rPr kumimoji="1" lang="es-ES" sz="1800" dirty="0">
                <a:latin typeface="Arial" panose="020B0604020202020204" pitchFamily="34" charset="0"/>
              </a:rPr>
              <a:t>N </a:t>
            </a:r>
            <a:r>
              <a:rPr kumimoji="1" lang="es-ES" sz="1800" dirty="0" smtClean="0">
                <a:latin typeface="Arial" panose="020B0604020202020204" pitchFamily="34" charset="0"/>
              </a:rPr>
              <a:t>            DE </a:t>
            </a:r>
            <a:r>
              <a:rPr kumimoji="1" lang="es-ES" sz="1800" dirty="0">
                <a:latin typeface="Arial" panose="020B0604020202020204" pitchFamily="34" charset="0"/>
              </a:rPr>
              <a:t>BASES</a:t>
            </a:r>
          </a:p>
        </p:txBody>
      </p:sp>
      <p:cxnSp>
        <p:nvCxnSpPr>
          <p:cNvPr id="16396" name="AutoShape 8"/>
          <p:cNvCxnSpPr>
            <a:cxnSpLocks noChangeShapeType="1"/>
          </p:cNvCxnSpPr>
          <p:nvPr/>
        </p:nvCxnSpPr>
        <p:spPr bwMode="auto">
          <a:xfrm flipV="1">
            <a:off x="7054851" y="5894388"/>
            <a:ext cx="579967" cy="11112"/>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397" name="Rectangle 6"/>
          <p:cNvSpPr>
            <a:spLocks noChangeArrowheads="1"/>
          </p:cNvSpPr>
          <p:nvPr/>
        </p:nvSpPr>
        <p:spPr bwMode="auto">
          <a:xfrm flipH="1">
            <a:off x="7952317" y="5360988"/>
            <a:ext cx="2732616" cy="10922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PRESENTACION </a:t>
            </a:r>
            <a:r>
              <a:rPr kumimoji="1" lang="es-ES_tradnl" sz="1800" dirty="0" smtClean="0">
                <a:latin typeface="Arial" panose="020B0604020202020204" pitchFamily="34" charset="0"/>
              </a:rPr>
              <a:t>              DE </a:t>
            </a:r>
            <a:r>
              <a:rPr kumimoji="1" lang="es-ES_tradnl" sz="1800" dirty="0">
                <a:latin typeface="Arial" panose="020B0604020202020204" pitchFamily="34" charset="0"/>
              </a:rPr>
              <a:t>OFERTAS</a:t>
            </a:r>
            <a:endParaRPr kumimoji="1" lang="es-ES" sz="1800" dirty="0">
              <a:latin typeface="Arial" panose="020B0604020202020204" pitchFamily="34" charset="0"/>
            </a:endParaRPr>
          </a:p>
        </p:txBody>
      </p:sp>
      <p:sp>
        <p:nvSpPr>
          <p:cNvPr id="16398" name="Line 21"/>
          <p:cNvSpPr>
            <a:spLocks noChangeShapeType="1"/>
          </p:cNvSpPr>
          <p:nvPr/>
        </p:nvSpPr>
        <p:spPr bwMode="auto">
          <a:xfrm>
            <a:off x="1718733" y="2614614"/>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6399" name="Text Box 15"/>
          <p:cNvSpPr txBox="1">
            <a:spLocks noChangeArrowheads="1"/>
          </p:cNvSpPr>
          <p:nvPr/>
        </p:nvSpPr>
        <p:spPr bwMode="auto">
          <a:xfrm rot="1727836">
            <a:off x="4330701" y="3440113"/>
            <a:ext cx="3054351"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a:latin typeface="Arial" panose="020B0604020202020204" pitchFamily="34" charset="0"/>
              </a:rPr>
              <a:t>Mín. 22 días hab.</a:t>
            </a:r>
          </a:p>
        </p:txBody>
      </p:sp>
      <p:sp>
        <p:nvSpPr>
          <p:cNvPr id="16400" name="Text Box 15"/>
          <p:cNvSpPr txBox="1">
            <a:spLocks noChangeArrowheads="1"/>
          </p:cNvSpPr>
          <p:nvPr/>
        </p:nvSpPr>
        <p:spPr bwMode="auto">
          <a:xfrm>
            <a:off x="6499274" y="5360987"/>
            <a:ext cx="1478443" cy="33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dirty="0">
                <a:latin typeface="Arial" panose="020B0604020202020204" pitchFamily="34" charset="0"/>
              </a:rPr>
              <a:t>Mín.</a:t>
            </a:r>
            <a:r>
              <a:rPr lang="es-ES" sz="1600" dirty="0">
                <a:solidFill>
                  <a:srgbClr val="FF0000"/>
                </a:solidFill>
                <a:latin typeface="Arial" panose="020B0604020202020204" pitchFamily="34" charset="0"/>
              </a:rPr>
              <a:t>7  días h.</a:t>
            </a:r>
          </a:p>
        </p:txBody>
      </p:sp>
      <p:sp>
        <p:nvSpPr>
          <p:cNvPr id="16401" name="Line 21"/>
          <p:cNvSpPr>
            <a:spLocks noChangeShapeType="1"/>
          </p:cNvSpPr>
          <p:nvPr/>
        </p:nvSpPr>
        <p:spPr bwMode="auto">
          <a:xfrm flipV="1">
            <a:off x="9319684" y="4889501"/>
            <a:ext cx="0" cy="3651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6402" name="Line 21"/>
          <p:cNvSpPr>
            <a:spLocks noChangeShapeType="1"/>
          </p:cNvSpPr>
          <p:nvPr/>
        </p:nvSpPr>
        <p:spPr bwMode="auto">
          <a:xfrm flipV="1">
            <a:off x="9304867" y="2462214"/>
            <a:ext cx="0" cy="4032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6403" name="1 Rectángulo"/>
          <p:cNvSpPr>
            <a:spLocks noChangeArrowheads="1"/>
          </p:cNvSpPr>
          <p:nvPr/>
        </p:nvSpPr>
        <p:spPr bwMode="auto">
          <a:xfrm>
            <a:off x="7827434" y="2959100"/>
            <a:ext cx="2874433" cy="6477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EVALUACION   DE OFERTAS</a:t>
            </a:r>
            <a:endParaRPr kumimoji="1" lang="es-ES" sz="1800">
              <a:latin typeface="Arial" panose="020B0604020202020204" pitchFamily="34" charset="0"/>
            </a:endParaRPr>
          </a:p>
        </p:txBody>
      </p:sp>
      <p:sp>
        <p:nvSpPr>
          <p:cNvPr id="16404" name="Line 21"/>
          <p:cNvSpPr>
            <a:spLocks noChangeShapeType="1"/>
          </p:cNvSpPr>
          <p:nvPr/>
        </p:nvSpPr>
        <p:spPr bwMode="auto">
          <a:xfrm flipV="1">
            <a:off x="9292167" y="3654425"/>
            <a:ext cx="0" cy="3444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6405" name="Rectangle 4"/>
          <p:cNvSpPr>
            <a:spLocks noChangeArrowheads="1"/>
          </p:cNvSpPr>
          <p:nvPr/>
        </p:nvSpPr>
        <p:spPr bwMode="auto">
          <a:xfrm>
            <a:off x="7812618" y="2959100"/>
            <a:ext cx="2861733" cy="6477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EVALUACION   </a:t>
            </a:r>
            <a:r>
              <a:rPr kumimoji="1" lang="es-ES_tradnl" sz="1800" dirty="0" smtClean="0">
                <a:latin typeface="Arial" panose="020B0604020202020204" pitchFamily="34" charset="0"/>
              </a:rPr>
              <a:t>                DE </a:t>
            </a:r>
            <a:r>
              <a:rPr kumimoji="1" lang="es-ES_tradnl" sz="1800" dirty="0">
                <a:latin typeface="Arial" panose="020B0604020202020204" pitchFamily="34" charset="0"/>
              </a:rPr>
              <a:t>OFERTAS</a:t>
            </a:r>
            <a:endParaRPr kumimoji="1" lang="es-ES" sz="1800" dirty="0">
              <a:latin typeface="Arial" panose="020B0604020202020204" pitchFamily="34" charset="0"/>
            </a:endParaRPr>
          </a:p>
        </p:txBody>
      </p:sp>
    </p:spTree>
    <p:extLst>
      <p:ext uri="{BB962C8B-B14F-4D97-AF65-F5344CB8AC3E}">
        <p14:creationId xmlns:p14="http://schemas.microsoft.com/office/powerpoint/2010/main" val="1354447894"/>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smtClean="0">
                <a:latin typeface="Calibri" pitchFamily="34" charset="0"/>
              </a:rPr>
              <a:t>Contratación Directa</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60</a:t>
            </a:fld>
            <a:endParaRPr lang="es-PE"/>
          </a:p>
        </p:txBody>
      </p:sp>
    </p:spTree>
    <p:extLst>
      <p:ext uri="{BB962C8B-B14F-4D97-AF65-F5344CB8AC3E}">
        <p14:creationId xmlns:p14="http://schemas.microsoft.com/office/powerpoint/2010/main" val="10404951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61</a:t>
            </a:fld>
            <a:endParaRPr lang="es-PE"/>
          </a:p>
        </p:txBody>
      </p:sp>
      <p:sp>
        <p:nvSpPr>
          <p:cNvPr id="3" name="2 Marcador de contenido"/>
          <p:cNvSpPr>
            <a:spLocks noGrp="1"/>
          </p:cNvSpPr>
          <p:nvPr>
            <p:ph idx="4294967295"/>
          </p:nvPr>
        </p:nvSpPr>
        <p:spPr>
          <a:xfrm>
            <a:off x="0" y="1398588"/>
            <a:ext cx="10071100" cy="5799137"/>
          </a:xfrm>
        </p:spPr>
        <p:txBody>
          <a:bodyPr>
            <a:normAutofit/>
          </a:bodyPr>
          <a:lstStyle/>
          <a:p>
            <a:pPr marL="355600" indent="-355600" algn="just">
              <a:lnSpc>
                <a:spcPct val="100000"/>
              </a:lnSpc>
              <a:defRPr/>
            </a:pPr>
            <a:r>
              <a:rPr lang="es-PE" sz="2400" dirty="0" smtClean="0"/>
              <a:t>Cuando </a:t>
            </a:r>
            <a:r>
              <a:rPr lang="es-PE" sz="2400" dirty="0"/>
              <a:t>se contrate con otra Entidad,  siempre que en razón de costos de oportunidad resulte más eficiente y técnicamente viable para satisfacer necesidad</a:t>
            </a:r>
          </a:p>
          <a:p>
            <a:pPr marL="355600" indent="-355600" algn="just">
              <a:lnSpc>
                <a:spcPct val="100000"/>
              </a:lnSpc>
              <a:defRPr/>
            </a:pPr>
            <a:r>
              <a:rPr lang="es-PE" sz="2400" dirty="0"/>
              <a:t>No se contravenga lo señalado en el artículo 60 de la </a:t>
            </a:r>
            <a:r>
              <a:rPr lang="es-PE" sz="2400" dirty="0" smtClean="0"/>
              <a:t>Constitución</a:t>
            </a:r>
            <a:endParaRPr lang="es-PE" sz="2400" dirty="0"/>
          </a:p>
          <a:p>
            <a:pPr marL="355600" indent="-355600" algn="just">
              <a:lnSpc>
                <a:spcPct val="100000"/>
              </a:lnSpc>
              <a:defRPr/>
            </a:pPr>
            <a:r>
              <a:rPr lang="es-PE" sz="2400" dirty="0"/>
              <a:t>Entidad que actúe como proveedor no debe ser empresa del Estado o realizar actividad empresarial de manera habitual </a:t>
            </a:r>
          </a:p>
          <a:p>
            <a:pPr marL="355600" indent="-355600" algn="just">
              <a:lnSpc>
                <a:spcPct val="100000"/>
              </a:lnSpc>
              <a:defRPr/>
            </a:pPr>
            <a:r>
              <a:rPr lang="es-PE" sz="2400" dirty="0">
                <a:solidFill>
                  <a:srgbClr val="FF0000"/>
                </a:solidFill>
              </a:rPr>
              <a:t>Se considera por habitual la suscripción de más de 2 contratos en el objeto de la contratación en los últimos 12 meses </a:t>
            </a:r>
          </a:p>
          <a:p>
            <a:pPr marL="0" indent="0" algn="just">
              <a:lnSpc>
                <a:spcPct val="100000"/>
              </a:lnSpc>
              <a:buNone/>
              <a:defRPr/>
            </a:pPr>
            <a:endParaRPr lang="es-MX" altLang="es-PE" sz="2400" dirty="0">
              <a:solidFill>
                <a:srgbClr val="FF0000"/>
              </a:solidFill>
            </a:endParaRPr>
          </a:p>
          <a:p>
            <a:pPr algn="just">
              <a:lnSpc>
                <a:spcPct val="100000"/>
              </a:lnSpc>
              <a:defRPr/>
            </a:pPr>
            <a:endParaRPr lang="es-ES" sz="2400" dirty="0">
              <a:solidFill>
                <a:srgbClr val="FF0000"/>
              </a:solidFill>
            </a:endParaRPr>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495971"/>
            <a:ext cx="10546666" cy="553998"/>
          </a:xfrm>
          <a:prstGeom prst="rect">
            <a:avLst/>
          </a:prstGeom>
          <a:noFill/>
        </p:spPr>
        <p:txBody>
          <a:bodyPr wrap="square" rtlCol="0">
            <a:spAutoFit/>
          </a:bodyPr>
          <a:lstStyle/>
          <a:p>
            <a:pPr marL="514350" indent="-514350" algn="just">
              <a:buFont typeface="+mj-lt"/>
              <a:buAutoNum type="arabicPeriod"/>
              <a:defRPr/>
            </a:pPr>
            <a:r>
              <a:rPr lang="es-ES" sz="3000" dirty="0" smtClean="0">
                <a:latin typeface="Calibri" pitchFamily="34" charset="0"/>
                <a:cs typeface="Arial" charset="0"/>
              </a:rPr>
              <a:t>Contratación </a:t>
            </a:r>
            <a:r>
              <a:rPr lang="es-ES" sz="3000" dirty="0" smtClean="0"/>
              <a:t>entre </a:t>
            </a:r>
            <a:r>
              <a:rPr lang="es-ES" sz="3000" dirty="0"/>
              <a:t>Entidades</a:t>
            </a:r>
            <a:endParaRPr lang="es-ES" altLang="es-PE" sz="3000" dirty="0"/>
          </a:p>
        </p:txBody>
      </p:sp>
    </p:spTree>
    <p:extLst>
      <p:ext uri="{BB962C8B-B14F-4D97-AF65-F5344CB8AC3E}">
        <p14:creationId xmlns:p14="http://schemas.microsoft.com/office/powerpoint/2010/main" val="28617328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62</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s-PE" sz="2400" dirty="0" smtClean="0"/>
              <a:t>Acontecimientos </a:t>
            </a:r>
            <a:r>
              <a:rPr lang="es-PE" sz="2400" dirty="0"/>
              <a:t>catastróficos, </a:t>
            </a:r>
            <a:r>
              <a:rPr lang="es-PE" sz="2400" dirty="0" smtClean="0"/>
              <a:t>aquellos </a:t>
            </a:r>
            <a:r>
              <a:rPr lang="es-PE" sz="2400" dirty="0"/>
              <a:t>de carácter extraordinario ocasionados por la naturaleza o por la acción u omisión del obrar humano que generan daños afectando a determinada comunidad</a:t>
            </a:r>
          </a:p>
          <a:p>
            <a:pPr marL="355600" indent="-355600" algn="just">
              <a:lnSpc>
                <a:spcPct val="100000"/>
              </a:lnSpc>
              <a:defRPr/>
            </a:pPr>
            <a:r>
              <a:rPr lang="es-PE" sz="2400" dirty="0"/>
              <a:t>Situaciones que afectan defensa o seguridad nacional, dirigidas a enfrentar agresiones de orden interno o externo que menoscaben la consecución de los fines del Estado </a:t>
            </a:r>
          </a:p>
          <a:p>
            <a:pPr marL="355600" indent="-355600" algn="just">
              <a:lnSpc>
                <a:spcPct val="100000"/>
              </a:lnSpc>
              <a:defRPr/>
            </a:pPr>
            <a:r>
              <a:rPr lang="es-PE" sz="2400" dirty="0"/>
              <a:t>Situaciones en las que exista la posibilidad debidamente comprobada de que cualquiera de los acontecimientos catastróficos o situaciones que afectan defensa o seguridad nacional ocurra de manera inminente </a:t>
            </a:r>
          </a:p>
          <a:p>
            <a:pPr marL="355600" indent="-355600" algn="just">
              <a:lnSpc>
                <a:spcPct val="100000"/>
              </a:lnSpc>
              <a:defRPr/>
            </a:pPr>
            <a:r>
              <a:rPr lang="es-PE" sz="2400" dirty="0"/>
              <a:t>Emergencia sanitaria declarada por el Ministerio de Salud</a:t>
            </a:r>
          </a:p>
          <a:p>
            <a:pPr marL="0" indent="0" algn="just">
              <a:lnSpc>
                <a:spcPct val="100000"/>
              </a:lnSpc>
              <a:buNone/>
              <a:defRPr/>
            </a:pPr>
            <a:endParaRPr lang="es-ES" sz="2400" dirty="0">
              <a:solidFill>
                <a:srgbClr val="FF0000"/>
              </a:solidFill>
            </a:endParaRPr>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2"/>
              <a:defRPr/>
            </a:pPr>
            <a:r>
              <a:rPr lang="es-ES" sz="3000" dirty="0">
                <a:latin typeface="Calibri" pitchFamily="34" charset="0"/>
                <a:cs typeface="Arial" charset="0"/>
              </a:rPr>
              <a:t>Situación de Emergencia</a:t>
            </a:r>
            <a:endParaRPr lang="es-ES" altLang="es-PE" sz="3000" dirty="0">
              <a:latin typeface="Calibri" pitchFamily="34" charset="0"/>
              <a:cs typeface="Arial" charset="0"/>
            </a:endParaRPr>
          </a:p>
        </p:txBody>
      </p:sp>
    </p:spTree>
    <p:extLst>
      <p:ext uri="{BB962C8B-B14F-4D97-AF65-F5344CB8AC3E}">
        <p14:creationId xmlns:p14="http://schemas.microsoft.com/office/powerpoint/2010/main" val="11550566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63</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s-PE" sz="2400" dirty="0" smtClean="0"/>
              <a:t>Contratación </a:t>
            </a:r>
            <a:r>
              <a:rPr lang="es-PE" sz="2400" dirty="0"/>
              <a:t>inmediata de bienes, servicios y obras estrictamente necesarios</a:t>
            </a:r>
          </a:p>
          <a:p>
            <a:pPr marL="355600" indent="-355600" algn="just">
              <a:lnSpc>
                <a:spcPct val="100000"/>
              </a:lnSpc>
              <a:defRPr/>
            </a:pPr>
            <a:r>
              <a:rPr lang="es-PE" sz="2400" dirty="0" smtClean="0"/>
              <a:t>Para </a:t>
            </a:r>
            <a:r>
              <a:rPr lang="es-PE" sz="2400" dirty="0"/>
              <a:t>prevenir los efectos del evento próximo a producirse</a:t>
            </a:r>
          </a:p>
          <a:p>
            <a:pPr marL="355600" indent="-355600" algn="just">
              <a:lnSpc>
                <a:spcPct val="100000"/>
              </a:lnSpc>
              <a:defRPr/>
            </a:pPr>
            <a:r>
              <a:rPr lang="es-PE" sz="2400" dirty="0" smtClean="0"/>
              <a:t>Atender </a:t>
            </a:r>
            <a:r>
              <a:rPr lang="es-PE" sz="2400" dirty="0"/>
              <a:t>requerimientos generados como consecuencia directa del evento producido </a:t>
            </a:r>
            <a:endParaRPr lang="es-PE" sz="2400" dirty="0" smtClean="0"/>
          </a:p>
          <a:p>
            <a:pPr marL="355600" indent="-355600" algn="just">
              <a:lnSpc>
                <a:spcPct val="100000"/>
              </a:lnSpc>
              <a:defRPr/>
            </a:pPr>
            <a:r>
              <a:rPr lang="es-PE" sz="2400" dirty="0"/>
              <a:t>Regularizar como máximo, dentro </a:t>
            </a:r>
            <a:r>
              <a:rPr lang="es-PE" sz="2400" dirty="0" smtClean="0"/>
              <a:t>de los 10 días hábiles de entregado el bien,  del inicio de la prestación del servicio o de la ejecución de la obra, documentación de actuaciones preparatorias, </a:t>
            </a:r>
            <a:r>
              <a:rPr lang="es-PE" sz="2400" dirty="0"/>
              <a:t>informes con sustento técnico legal, resolución o acuerdo que la aprueba, contrato y sus requisitos, que a la fecha de la contratación no haya sido elaborada, aprobada o </a:t>
            </a:r>
            <a:r>
              <a:rPr lang="es-PE" sz="2400" dirty="0" smtClean="0"/>
              <a:t>suscrita</a:t>
            </a:r>
          </a:p>
          <a:p>
            <a:pPr marL="355600" indent="-355600" algn="just">
              <a:lnSpc>
                <a:spcPct val="100000"/>
              </a:lnSpc>
              <a:defRPr/>
            </a:pPr>
            <a:r>
              <a:rPr lang="es-PE" sz="2400" dirty="0" smtClean="0"/>
              <a:t>Registrar </a:t>
            </a:r>
            <a:r>
              <a:rPr lang="es-PE" sz="2400" dirty="0"/>
              <a:t>y publicar en </a:t>
            </a:r>
            <a:r>
              <a:rPr lang="es-PE" sz="2400" dirty="0" smtClean="0"/>
              <a:t>SEACE dichos informes </a:t>
            </a:r>
            <a:r>
              <a:rPr lang="es-PE" sz="2400" dirty="0"/>
              <a:t>y resolución o </a:t>
            </a:r>
            <a:r>
              <a:rPr lang="es-PE" sz="2400" dirty="0" smtClean="0"/>
              <a:t>acuerdos, dentro del  mismo plazo </a:t>
            </a:r>
            <a:endParaRPr lang="es-PE" sz="2400" dirty="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2"/>
              <a:defRPr/>
            </a:pPr>
            <a:r>
              <a:rPr lang="es-ES" sz="3000" dirty="0">
                <a:latin typeface="Calibri" pitchFamily="34" charset="0"/>
                <a:cs typeface="Arial" charset="0"/>
              </a:rPr>
              <a:t>Situación de Emergencia</a:t>
            </a:r>
            <a:endParaRPr lang="es-ES" altLang="es-PE" sz="3000" dirty="0">
              <a:latin typeface="Calibri" pitchFamily="34" charset="0"/>
              <a:cs typeface="Arial" charset="0"/>
            </a:endParaRPr>
          </a:p>
        </p:txBody>
      </p:sp>
    </p:spTree>
    <p:extLst>
      <p:ext uri="{BB962C8B-B14F-4D97-AF65-F5344CB8AC3E}">
        <p14:creationId xmlns:p14="http://schemas.microsoft.com/office/powerpoint/2010/main" val="27984900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64</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s-PE" sz="2400" dirty="0" smtClean="0">
                <a:solidFill>
                  <a:srgbClr val="FF0000"/>
                </a:solidFill>
              </a:rPr>
              <a:t>No </a:t>
            </a:r>
            <a:r>
              <a:rPr lang="es-PE" sz="2400" dirty="0">
                <a:solidFill>
                  <a:srgbClr val="FF0000"/>
                </a:solidFill>
              </a:rPr>
              <a:t>se </a:t>
            </a:r>
            <a:r>
              <a:rPr lang="es-PE" sz="2400" dirty="0" smtClean="0">
                <a:solidFill>
                  <a:srgbClr val="FF0000"/>
                </a:solidFill>
              </a:rPr>
              <a:t>necesita </a:t>
            </a:r>
            <a:r>
              <a:rPr lang="es-PE" sz="2400" dirty="0">
                <a:solidFill>
                  <a:srgbClr val="FF0000"/>
                </a:solidFill>
              </a:rPr>
              <a:t>regularizar: inscripción en el RNP,  constancias de no estar inhabilitado para contratar con el Estado y de capacidad libre de contratación</a:t>
            </a:r>
          </a:p>
          <a:p>
            <a:pPr marL="355600" indent="-355600" algn="just">
              <a:lnSpc>
                <a:spcPct val="100000"/>
              </a:lnSpc>
              <a:defRPr/>
            </a:pPr>
            <a:r>
              <a:rPr lang="es-PE" sz="2400" dirty="0"/>
              <a:t>Realizada contratación, Entidad contrata lo demás que requiera para la realización de las actividades de prevención y atención derivadas de la situación de emergencia</a:t>
            </a:r>
          </a:p>
          <a:p>
            <a:pPr marL="355600" indent="-355600" algn="just">
              <a:lnSpc>
                <a:spcPct val="100000"/>
              </a:lnSpc>
              <a:defRPr/>
            </a:pPr>
            <a:r>
              <a:rPr lang="es-PE" sz="2400" dirty="0"/>
              <a:t>Cuando no corresponde procedimiento de selección, debe justificarse en el informe que sustenta la contratación </a:t>
            </a:r>
            <a:r>
              <a:rPr lang="es-PE" sz="2400" dirty="0" smtClean="0"/>
              <a:t>directa</a:t>
            </a:r>
          </a:p>
          <a:p>
            <a:pPr marL="355600" indent="-355600" algn="just">
              <a:lnSpc>
                <a:spcPct val="100000"/>
              </a:lnSpc>
              <a:defRPr/>
            </a:pPr>
            <a:endParaRPr lang="es-PE" sz="2400" dirty="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2"/>
              <a:defRPr/>
            </a:pPr>
            <a:r>
              <a:rPr lang="es-ES" sz="3000" dirty="0">
                <a:latin typeface="Calibri" pitchFamily="34" charset="0"/>
                <a:cs typeface="Arial" charset="0"/>
              </a:rPr>
              <a:t>Situación de Emergencia</a:t>
            </a:r>
            <a:endParaRPr lang="es-ES" altLang="es-PE" sz="3000" dirty="0">
              <a:latin typeface="Calibri" pitchFamily="34" charset="0"/>
              <a:cs typeface="Arial" charset="0"/>
            </a:endParaRPr>
          </a:p>
        </p:txBody>
      </p:sp>
    </p:spTree>
    <p:extLst>
      <p:ext uri="{BB962C8B-B14F-4D97-AF65-F5344CB8AC3E}">
        <p14:creationId xmlns:p14="http://schemas.microsoft.com/office/powerpoint/2010/main" val="15757814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65</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s-PE" sz="2400" dirty="0" smtClean="0"/>
              <a:t>Ausencia </a:t>
            </a:r>
            <a:r>
              <a:rPr lang="es-PE" sz="2400" dirty="0"/>
              <a:t>inminente de determinado bien o servicio </a:t>
            </a:r>
          </a:p>
          <a:p>
            <a:pPr marL="355600" indent="-355600" algn="just">
              <a:lnSpc>
                <a:spcPct val="100000"/>
              </a:lnSpc>
              <a:defRPr/>
            </a:pPr>
            <a:r>
              <a:rPr lang="es-PE" sz="2400" dirty="0"/>
              <a:t>Situación de desabastecimiento comprobada, extraordinaria e imprevisible </a:t>
            </a:r>
          </a:p>
          <a:p>
            <a:pPr marL="355600" indent="-355600" algn="just">
              <a:lnSpc>
                <a:spcPct val="100000"/>
              </a:lnSpc>
              <a:defRPr/>
            </a:pPr>
            <a:r>
              <a:rPr lang="es-PE" sz="2400" dirty="0"/>
              <a:t>Compromete continuidad de funciones, servicios, actividades u operaciones de Entidad</a:t>
            </a:r>
          </a:p>
          <a:p>
            <a:pPr marL="355600" indent="-355600" algn="just">
              <a:lnSpc>
                <a:spcPct val="100000"/>
              </a:lnSpc>
              <a:defRPr/>
            </a:pPr>
            <a:r>
              <a:rPr lang="es-PE" sz="2400" dirty="0"/>
              <a:t>Contratar bienes y servicios solo por el tiempo y/o cantidad necesario para resolver la situación de desabastecimiento y llevar a cabo el procedimiento de selección que corresponde</a:t>
            </a:r>
          </a:p>
          <a:p>
            <a:pPr marL="0" indent="0">
              <a:buNone/>
              <a:defRPr/>
            </a:pPr>
            <a:r>
              <a:rPr lang="es-PE" sz="2400" dirty="0"/>
              <a:t>No procede: </a:t>
            </a:r>
          </a:p>
          <a:p>
            <a:pPr marL="355600" indent="-355600" algn="just">
              <a:lnSpc>
                <a:spcPct val="100000"/>
              </a:lnSpc>
              <a:defRPr/>
            </a:pPr>
            <a:r>
              <a:rPr lang="es-PE" sz="2400" dirty="0"/>
              <a:t>Por períodos consecutivos que excedan </a:t>
            </a:r>
            <a:r>
              <a:rPr lang="es-PE" sz="2400" dirty="0" smtClean="0"/>
              <a:t>tiempo </a:t>
            </a:r>
            <a:r>
              <a:rPr lang="es-PE" sz="2400" dirty="0"/>
              <a:t>requerido para paliar la situación, salvo </a:t>
            </a:r>
            <a:r>
              <a:rPr lang="es-PE" sz="2400" dirty="0" smtClean="0"/>
              <a:t>situación </a:t>
            </a:r>
            <a:r>
              <a:rPr lang="es-PE" sz="2400" dirty="0"/>
              <a:t>diferente a la que motivó </a:t>
            </a:r>
            <a:r>
              <a:rPr lang="es-PE" sz="2400" dirty="0" smtClean="0"/>
              <a:t>contratación </a:t>
            </a:r>
            <a:r>
              <a:rPr lang="es-PE" sz="2400" dirty="0"/>
              <a:t>directa </a:t>
            </a:r>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3"/>
              <a:defRPr/>
            </a:pPr>
            <a:r>
              <a:rPr lang="es-ES" sz="3000" dirty="0"/>
              <a:t>Situación de Desabastecimiento</a:t>
            </a:r>
            <a:endParaRPr lang="es-ES" altLang="es-PE" sz="3000" dirty="0"/>
          </a:p>
        </p:txBody>
      </p:sp>
    </p:spTree>
    <p:extLst>
      <p:ext uri="{BB962C8B-B14F-4D97-AF65-F5344CB8AC3E}">
        <p14:creationId xmlns:p14="http://schemas.microsoft.com/office/powerpoint/2010/main" val="338728569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66</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lgn="just">
              <a:lnSpc>
                <a:spcPct val="100000"/>
              </a:lnSpc>
              <a:buNone/>
              <a:defRPr/>
            </a:pPr>
            <a:r>
              <a:rPr lang="es-PE" sz="2400" dirty="0" smtClean="0"/>
              <a:t>No </a:t>
            </a:r>
            <a:r>
              <a:rPr lang="es-PE" sz="2400" dirty="0"/>
              <a:t>procede: </a:t>
            </a:r>
          </a:p>
          <a:p>
            <a:pPr marL="355600" indent="-355600" algn="just">
              <a:lnSpc>
                <a:spcPct val="100000"/>
              </a:lnSpc>
              <a:defRPr/>
            </a:pPr>
            <a:r>
              <a:rPr lang="es-PE" sz="2400" dirty="0"/>
              <a:t>Contrataciones bajo cobertura de tratado o compromiso internacional que incluya disposiciones sobre contrataciones públicas, cuando desabastecimiento se hubiese originado por negligencia, dolo o culpa inexcusable del funcionario o servidor </a:t>
            </a:r>
            <a:endParaRPr lang="es-PE" sz="2400" dirty="0" smtClean="0"/>
          </a:p>
          <a:p>
            <a:pPr marL="355600" indent="-355600" algn="just">
              <a:lnSpc>
                <a:spcPct val="100000"/>
              </a:lnSpc>
              <a:defRPr/>
            </a:pPr>
            <a:r>
              <a:rPr lang="es-PE" sz="2400" dirty="0"/>
              <a:t>Para satisfacer necesidades anteriores a la fecha de aprobación de contratación directa </a:t>
            </a:r>
          </a:p>
          <a:p>
            <a:pPr marL="355600" indent="-355600" algn="just">
              <a:lnSpc>
                <a:spcPct val="100000"/>
              </a:lnSpc>
              <a:defRPr/>
            </a:pPr>
            <a:r>
              <a:rPr lang="es-PE" sz="2400" dirty="0"/>
              <a:t>Por prestaciones cuyo alcance exceda lo necesario para atender desabastecimiento </a:t>
            </a:r>
          </a:p>
          <a:p>
            <a:pPr marL="355600" indent="-355600" algn="just">
              <a:lnSpc>
                <a:spcPct val="100000"/>
              </a:lnSpc>
              <a:defRPr/>
            </a:pPr>
            <a:r>
              <a:rPr lang="es-PE" sz="2400" dirty="0"/>
              <a:t>En vía de regularización. </a:t>
            </a:r>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3"/>
              <a:defRPr/>
            </a:pPr>
            <a:r>
              <a:rPr lang="es-ES" sz="3000" dirty="0"/>
              <a:t>Situación de Desabastecimiento</a:t>
            </a:r>
            <a:endParaRPr lang="es-ES" altLang="es-PE" sz="3000" dirty="0"/>
          </a:p>
        </p:txBody>
      </p:sp>
    </p:spTree>
    <p:extLst>
      <p:ext uri="{BB962C8B-B14F-4D97-AF65-F5344CB8AC3E}">
        <p14:creationId xmlns:p14="http://schemas.microsoft.com/office/powerpoint/2010/main" val="37315230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67</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s-PE" sz="2400" dirty="0" smtClean="0"/>
              <a:t>No </a:t>
            </a:r>
            <a:r>
              <a:rPr lang="es-PE" sz="2400" dirty="0"/>
              <a:t>constituye dispensa, exención o liberación de responsabilidades de funcionarios o servidores de Entidad</a:t>
            </a:r>
          </a:p>
          <a:p>
            <a:pPr marL="355600" indent="-355600" algn="just">
              <a:lnSpc>
                <a:spcPct val="100000"/>
              </a:lnSpc>
              <a:defRPr/>
            </a:pPr>
            <a:r>
              <a:rPr lang="es-PE" sz="2400" dirty="0"/>
              <a:t>Agravante de responsabilidad si situación fue generada por dolo o culpa inexcusable</a:t>
            </a:r>
          </a:p>
          <a:p>
            <a:pPr marL="355600" indent="-355600" algn="just">
              <a:lnSpc>
                <a:spcPct val="100000"/>
              </a:lnSpc>
              <a:defRPr/>
            </a:pPr>
            <a:r>
              <a:rPr lang="es-PE" sz="2400" dirty="0"/>
              <a:t>Autoridad competente para autorizar </a:t>
            </a:r>
            <a:r>
              <a:rPr lang="es-PE" sz="2400" dirty="0" smtClean="0"/>
              <a:t>contratación </a:t>
            </a:r>
            <a:r>
              <a:rPr lang="es-PE" sz="2400" dirty="0"/>
              <a:t>ordena, en el acto aprobatorio, inicio de acciones </a:t>
            </a:r>
            <a:r>
              <a:rPr lang="es-PE" sz="2400" dirty="0" smtClean="0"/>
              <a:t>para determinar responsabilidades</a:t>
            </a:r>
          </a:p>
          <a:p>
            <a:pPr marL="0" indent="0" algn="just">
              <a:lnSpc>
                <a:spcPct val="100000"/>
              </a:lnSpc>
              <a:buNone/>
              <a:defRPr/>
            </a:pPr>
            <a:r>
              <a:rPr lang="es-PE" sz="2400" dirty="0" smtClean="0"/>
              <a:t> </a:t>
            </a: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3"/>
              <a:defRPr/>
            </a:pPr>
            <a:r>
              <a:rPr lang="es-ES" sz="3000" dirty="0"/>
              <a:t>Situación de Desabastecimiento</a:t>
            </a:r>
            <a:endParaRPr lang="es-ES" altLang="es-PE" sz="3000" dirty="0"/>
          </a:p>
        </p:txBody>
      </p:sp>
    </p:spTree>
    <p:extLst>
      <p:ext uri="{BB962C8B-B14F-4D97-AF65-F5344CB8AC3E}">
        <p14:creationId xmlns:p14="http://schemas.microsoft.com/office/powerpoint/2010/main" val="29440226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68</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s-PE" sz="2400" dirty="0" smtClean="0"/>
              <a:t>Fuerzas </a:t>
            </a:r>
            <a:r>
              <a:rPr lang="es-PE" sz="2400" dirty="0"/>
              <a:t>Armadas, Policía Nacional del Perú y organismos del Sistema Nacional </a:t>
            </a:r>
            <a:r>
              <a:rPr lang="es-PE" sz="2400" dirty="0" smtClean="0"/>
              <a:t>de Inteligencia</a:t>
            </a:r>
            <a:endParaRPr lang="es-PE" sz="2400" dirty="0"/>
          </a:p>
          <a:p>
            <a:pPr marL="355600" indent="-355600" algn="just">
              <a:lnSpc>
                <a:spcPct val="100000"/>
              </a:lnSpc>
              <a:defRPr/>
            </a:pPr>
            <a:r>
              <a:rPr lang="es-PE" sz="2400" dirty="0"/>
              <a:t>Contrataciones reservadas conforme a ley</a:t>
            </a:r>
          </a:p>
          <a:p>
            <a:pPr marL="355600" indent="-355600" algn="just">
              <a:lnSpc>
                <a:spcPct val="100000"/>
              </a:lnSpc>
              <a:defRPr/>
            </a:pPr>
            <a:r>
              <a:rPr lang="es-PE" sz="2400" dirty="0"/>
              <a:t>Objeto se encuentra incluido en lista (DS</a:t>
            </a:r>
            <a:r>
              <a:rPr lang="es-ES" altLang="es-PE" sz="2400" dirty="0"/>
              <a:t> Nº 052-2001-PCM)</a:t>
            </a:r>
          </a:p>
          <a:p>
            <a:pPr marL="355600" indent="-355600" algn="just">
              <a:lnSpc>
                <a:spcPct val="100000"/>
              </a:lnSpc>
              <a:defRPr/>
            </a:pPr>
            <a:r>
              <a:rPr lang="es-PE" sz="2400" dirty="0"/>
              <a:t>No se aplica a contratación de bienes, servicios u obras de carácter administrativo u operativo necesarios para su normal funcionamiento</a:t>
            </a:r>
          </a:p>
          <a:p>
            <a:pPr marL="355600" indent="-355600" algn="just">
              <a:lnSpc>
                <a:spcPct val="100000"/>
              </a:lnSpc>
              <a:defRPr/>
            </a:pPr>
            <a:r>
              <a:rPr lang="es-PE" sz="2400" dirty="0"/>
              <a:t>Previa opinión favorable de  la Contraloría, que debe sustentarse en comprobación de inclusión del objeto de contratación en dicha lista y debe emitirse  dentro de los 7 días hábiles de presentada solicitud.  </a:t>
            </a:r>
            <a:r>
              <a:rPr lang="es-ES" altLang="es-PE" sz="2400" dirty="0"/>
              <a:t>Directiva Nº 007-2001-CG/B140</a:t>
            </a:r>
            <a:r>
              <a:rPr lang="es-PE" sz="2400" dirty="0"/>
              <a:t> </a:t>
            </a:r>
          </a:p>
          <a:p>
            <a:pPr marL="355600" indent="-355600" algn="just">
              <a:lnSpc>
                <a:spcPct val="100000"/>
              </a:lnSpc>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4"/>
              <a:defRPr/>
            </a:pPr>
            <a:r>
              <a:rPr lang="es-PE" sz="3000" dirty="0"/>
              <a:t>Secreto, Secreto Militar u Orden Interno</a:t>
            </a:r>
            <a:endParaRPr lang="es-ES" altLang="es-PE" sz="3000" dirty="0"/>
          </a:p>
        </p:txBody>
      </p:sp>
    </p:spTree>
    <p:extLst>
      <p:ext uri="{BB962C8B-B14F-4D97-AF65-F5344CB8AC3E}">
        <p14:creationId xmlns:p14="http://schemas.microsoft.com/office/powerpoint/2010/main" val="21156449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69</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355600" indent="-355600" algn="just">
              <a:lnSpc>
                <a:spcPct val="100000"/>
              </a:lnSpc>
              <a:defRPr/>
            </a:pPr>
            <a:r>
              <a:rPr lang="es-PE" sz="2400" dirty="0"/>
              <a:t>Cuando los bienes y servicios solo puedan obtenerse de un determinado proveedor</a:t>
            </a:r>
          </a:p>
          <a:p>
            <a:pPr marL="355600" indent="-355600" algn="just">
              <a:lnSpc>
                <a:spcPct val="100000"/>
              </a:lnSpc>
              <a:defRPr/>
            </a:pPr>
            <a:r>
              <a:rPr lang="es-PE" sz="2400" dirty="0"/>
              <a:t>Un determinado proveedor posea derechos exclusivos respecto de ellos</a:t>
            </a:r>
          </a:p>
          <a:p>
            <a:pPr marL="355600" indent="-355600" algn="just">
              <a:lnSpc>
                <a:spcPct val="100000"/>
              </a:lnSpc>
              <a:defRPr/>
            </a:pPr>
            <a:r>
              <a:rPr lang="es-PE" sz="2400" dirty="0">
                <a:solidFill>
                  <a:srgbClr val="FF0000"/>
                </a:solidFill>
              </a:rPr>
              <a:t>Verificación  debe realizarse en el mercado </a:t>
            </a:r>
            <a:r>
              <a:rPr lang="es-PE" sz="2400" dirty="0" smtClean="0">
                <a:solidFill>
                  <a:srgbClr val="FF0000"/>
                </a:solidFill>
              </a:rPr>
              <a:t>peruano</a:t>
            </a:r>
            <a:endParaRPr lang="es-PE" sz="2400" dirty="0">
              <a:solidFill>
                <a:srgbClr val="FF0000"/>
              </a:solidFill>
            </a:endParaRPr>
          </a:p>
          <a:p>
            <a:pPr marL="355600" indent="-355600" algn="just">
              <a:lnSpc>
                <a:spcPct val="100000"/>
              </a:lnSpc>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5"/>
              <a:defRPr/>
            </a:pPr>
            <a:r>
              <a:rPr lang="es-PE" sz="3000" dirty="0" smtClean="0"/>
              <a:t>Proveedor Único</a:t>
            </a:r>
            <a:endParaRPr lang="es-ES" altLang="es-PE" sz="3000" dirty="0"/>
          </a:p>
        </p:txBody>
      </p:sp>
    </p:spTree>
    <p:extLst>
      <p:ext uri="{BB962C8B-B14F-4D97-AF65-F5344CB8AC3E}">
        <p14:creationId xmlns:p14="http://schemas.microsoft.com/office/powerpoint/2010/main" val="793256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a:t>
            </a:fld>
            <a:endParaRPr lang="es-PE"/>
          </a:p>
        </p:txBody>
      </p:sp>
      <p:sp>
        <p:nvSpPr>
          <p:cNvPr id="7171" name="1 Título"/>
          <p:cNvSpPr>
            <a:spLocks noGrp="1"/>
          </p:cNvSpPr>
          <p:nvPr>
            <p:ph type="ctrTitle" idx="4294967295"/>
          </p:nvPr>
        </p:nvSpPr>
        <p:spPr>
          <a:xfrm>
            <a:off x="0" y="620713"/>
            <a:ext cx="12192000" cy="504825"/>
          </a:xfrm>
        </p:spPr>
        <p:txBody>
          <a:bodyPr>
            <a:noAutofit/>
          </a:bodyPr>
          <a:lstStyle/>
          <a:p>
            <a:pPr algn="ctr">
              <a:defRPr/>
            </a:pPr>
            <a:r>
              <a:rPr lang="es-PE" sz="4000" dirty="0">
                <a:cs typeface="Arial" charset="0"/>
              </a:rPr>
              <a:t>Licitación Pública para </a:t>
            </a:r>
            <a:br>
              <a:rPr lang="es-PE" sz="4000" dirty="0">
                <a:cs typeface="Arial" charset="0"/>
              </a:rPr>
            </a:br>
            <a:r>
              <a:rPr lang="es-PE" sz="4000" dirty="0">
                <a:cs typeface="Arial" charset="0"/>
              </a:rPr>
              <a:t>Obras con Precalificación (1)</a:t>
            </a:r>
            <a:endParaRPr lang="es-ES" sz="4000" dirty="0">
              <a:cs typeface="Arial" charset="0"/>
            </a:endParaRPr>
          </a:p>
        </p:txBody>
      </p:sp>
      <p:sp>
        <p:nvSpPr>
          <p:cNvPr id="17411" name="Rectangle 3"/>
          <p:cNvSpPr>
            <a:spLocks noGrp="1" noChangeArrowheads="1"/>
          </p:cNvSpPr>
          <p:nvPr>
            <p:ph type="subTitle" idx="4294967295"/>
          </p:nvPr>
        </p:nvSpPr>
        <p:spPr>
          <a:xfrm>
            <a:off x="0" y="1878013"/>
            <a:ext cx="2849563" cy="696912"/>
          </a:xfrm>
          <a:solidFill>
            <a:srgbClr val="FFFF99"/>
          </a:solidFill>
          <a:ln w="22225">
            <a:solidFill>
              <a:schemeClr val="tx1"/>
            </a:solidFill>
            <a:miter lim="800000"/>
            <a:headEnd/>
            <a:tailEnd/>
          </a:ln>
        </p:spPr>
        <p:txBody>
          <a:bodyPr tIns="54000" bIns="54000" anchor="ctr"/>
          <a:lstStyle/>
          <a:p>
            <a:pPr marL="0" indent="0" algn="ctr">
              <a:spcBef>
                <a:spcPct val="50000"/>
              </a:spcBef>
              <a:buFontTx/>
              <a:buNone/>
            </a:pPr>
            <a:r>
              <a:rPr kumimoji="1" lang="es-ES_tradnl" sz="1800" b="1" dirty="0" smtClean="0">
                <a:latin typeface="Arial" pitchFamily="34" charset="0"/>
                <a:cs typeface="Arial" pitchFamily="34" charset="0"/>
              </a:rPr>
              <a:t>CONVOCATORIA</a:t>
            </a:r>
            <a:endParaRPr kumimoji="1" lang="es-ES" sz="1800" b="1" dirty="0" smtClean="0">
              <a:latin typeface="Arial" pitchFamily="34" charset="0"/>
              <a:cs typeface="Arial" pitchFamily="34" charset="0"/>
            </a:endParaRPr>
          </a:p>
        </p:txBody>
      </p:sp>
      <p:sp>
        <p:nvSpPr>
          <p:cNvPr id="17412" name="Rectangle 4"/>
          <p:cNvSpPr>
            <a:spLocks noChangeArrowheads="1"/>
          </p:cNvSpPr>
          <p:nvPr/>
        </p:nvSpPr>
        <p:spPr bwMode="auto">
          <a:xfrm>
            <a:off x="7909985" y="1773238"/>
            <a:ext cx="3246967" cy="11557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PUBLICACION DE PROVEEDORES PRECALIFICADOS</a:t>
            </a:r>
            <a:endParaRPr kumimoji="1" lang="es-ES" sz="1800">
              <a:latin typeface="Arial" panose="020B0604020202020204" pitchFamily="34" charset="0"/>
            </a:endParaRPr>
          </a:p>
        </p:txBody>
      </p:sp>
      <p:sp>
        <p:nvSpPr>
          <p:cNvPr id="17413" name="Rectangle 4"/>
          <p:cNvSpPr>
            <a:spLocks noChangeArrowheads="1"/>
          </p:cNvSpPr>
          <p:nvPr/>
        </p:nvSpPr>
        <p:spPr bwMode="auto">
          <a:xfrm>
            <a:off x="7909984" y="3605214"/>
            <a:ext cx="3274483" cy="992187"/>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EVALUACION DE  DOCUMENTOS DE PRECALIFICACION </a:t>
            </a:r>
            <a:endParaRPr kumimoji="1" lang="es-ES" sz="1800">
              <a:latin typeface="Arial" panose="020B0604020202020204" pitchFamily="34" charset="0"/>
            </a:endParaRPr>
          </a:p>
        </p:txBody>
      </p:sp>
      <p:sp>
        <p:nvSpPr>
          <p:cNvPr id="17414" name="Rectangle 6"/>
          <p:cNvSpPr>
            <a:spLocks noChangeArrowheads="1"/>
          </p:cNvSpPr>
          <p:nvPr/>
        </p:nvSpPr>
        <p:spPr bwMode="auto">
          <a:xfrm>
            <a:off x="387351" y="3402013"/>
            <a:ext cx="2942167" cy="715962"/>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REGISTRO DE PARTICIPANTES</a:t>
            </a:r>
            <a:endParaRPr kumimoji="1" lang="es-ES" sz="1800">
              <a:latin typeface="Arial" panose="020B0604020202020204" pitchFamily="34" charset="0"/>
            </a:endParaRPr>
          </a:p>
        </p:txBody>
      </p:sp>
      <p:sp>
        <p:nvSpPr>
          <p:cNvPr id="17415" name="Line 21"/>
          <p:cNvSpPr>
            <a:spLocks noChangeShapeType="1"/>
          </p:cNvSpPr>
          <p:nvPr/>
        </p:nvSpPr>
        <p:spPr bwMode="auto">
          <a:xfrm>
            <a:off x="1862667" y="4346575"/>
            <a:ext cx="0"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7416" name="Rectangle 6"/>
          <p:cNvSpPr>
            <a:spLocks noChangeArrowheads="1"/>
          </p:cNvSpPr>
          <p:nvPr/>
        </p:nvSpPr>
        <p:spPr bwMode="auto">
          <a:xfrm>
            <a:off x="361951" y="5072064"/>
            <a:ext cx="3058583" cy="13811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r>
              <a:rPr kumimoji="1" lang="es-ES_tradnl" sz="1800" dirty="0">
                <a:latin typeface="Arial" panose="020B0604020202020204" pitchFamily="34" charset="0"/>
              </a:rPr>
              <a:t>CONSULTAS Y OBSERVACIONES</a:t>
            </a:r>
          </a:p>
          <a:p>
            <a:r>
              <a:rPr lang="es-PE" sz="1600" dirty="0" err="1">
                <a:latin typeface="Arial" panose="020B0604020202020204" pitchFamily="34" charset="0"/>
              </a:rPr>
              <a:t>Formul</a:t>
            </a:r>
            <a:r>
              <a:rPr lang="es-PE" sz="1600" dirty="0">
                <a:latin typeface="Arial" panose="020B0604020202020204" pitchFamily="34" charset="0"/>
              </a:rPr>
              <a:t>. </a:t>
            </a:r>
            <a:r>
              <a:rPr lang="es-PE" sz="1600" dirty="0" smtClean="0">
                <a:latin typeface="Arial" panose="020B0604020202020204" pitchFamily="34" charset="0"/>
              </a:rPr>
              <a:t>Mínimo 10 </a:t>
            </a:r>
            <a:r>
              <a:rPr lang="es-PE" sz="1600" dirty="0">
                <a:latin typeface="Arial" panose="020B0604020202020204" pitchFamily="34" charset="0"/>
              </a:rPr>
              <a:t>días h</a:t>
            </a:r>
          </a:p>
          <a:p>
            <a:r>
              <a:rPr lang="es-PE" sz="1600" dirty="0" err="1">
                <a:latin typeface="Arial" panose="020B0604020202020204" pitchFamily="34" charset="0"/>
              </a:rPr>
              <a:t>Absolu</a:t>
            </a:r>
            <a:r>
              <a:rPr lang="es-PE" sz="1600" dirty="0">
                <a:latin typeface="Arial" panose="020B0604020202020204" pitchFamily="34" charset="0"/>
              </a:rPr>
              <a:t>. </a:t>
            </a:r>
            <a:r>
              <a:rPr lang="es-PE" sz="1600" dirty="0" smtClean="0">
                <a:latin typeface="Arial" panose="020B0604020202020204" pitchFamily="34" charset="0"/>
              </a:rPr>
              <a:t>Máximo </a:t>
            </a:r>
            <a:r>
              <a:rPr lang="es-PE" sz="1600" dirty="0">
                <a:latin typeface="Arial" panose="020B0604020202020204" pitchFamily="34" charset="0"/>
              </a:rPr>
              <a:t>7 días h</a:t>
            </a:r>
            <a:endParaRPr kumimoji="1" lang="es-ES" sz="1600" dirty="0">
              <a:latin typeface="Arial" panose="020B0604020202020204" pitchFamily="34" charset="0"/>
            </a:endParaRPr>
          </a:p>
        </p:txBody>
      </p:sp>
      <p:cxnSp>
        <p:nvCxnSpPr>
          <p:cNvPr id="17417" name="AutoShape 8"/>
          <p:cNvCxnSpPr>
            <a:cxnSpLocks noChangeShapeType="1"/>
          </p:cNvCxnSpPr>
          <p:nvPr/>
        </p:nvCxnSpPr>
        <p:spPr bwMode="auto">
          <a:xfrm>
            <a:off x="3566585" y="5875338"/>
            <a:ext cx="535516"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418" name="Rectangle 6"/>
          <p:cNvSpPr>
            <a:spLocks noChangeArrowheads="1"/>
          </p:cNvSpPr>
          <p:nvPr/>
        </p:nvSpPr>
        <p:spPr bwMode="auto">
          <a:xfrm>
            <a:off x="4286251" y="5297488"/>
            <a:ext cx="1996017" cy="11557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 sz="1800" dirty="0">
                <a:latin typeface="Arial" panose="020B0604020202020204" pitchFamily="34" charset="0"/>
              </a:rPr>
              <a:t>INTEGRACI</a:t>
            </a:r>
            <a:r>
              <a:rPr kumimoji="1" lang="es-ES_tradnl" sz="1800" dirty="0">
                <a:latin typeface="Arial" panose="020B0604020202020204" pitchFamily="34" charset="0"/>
              </a:rPr>
              <a:t>Ó</a:t>
            </a:r>
            <a:r>
              <a:rPr kumimoji="1" lang="es-ES" sz="1800" dirty="0">
                <a:latin typeface="Arial" panose="020B0604020202020204" pitchFamily="34" charset="0"/>
              </a:rPr>
              <a:t>N </a:t>
            </a:r>
            <a:r>
              <a:rPr kumimoji="1" lang="es-ES" sz="1800" dirty="0" smtClean="0">
                <a:latin typeface="Arial" panose="020B0604020202020204" pitchFamily="34" charset="0"/>
              </a:rPr>
              <a:t>          DE </a:t>
            </a:r>
            <a:r>
              <a:rPr kumimoji="1" lang="es-ES" sz="1800" dirty="0">
                <a:latin typeface="Arial" panose="020B0604020202020204" pitchFamily="34" charset="0"/>
              </a:rPr>
              <a:t>BASES</a:t>
            </a:r>
          </a:p>
        </p:txBody>
      </p:sp>
      <p:cxnSp>
        <p:nvCxnSpPr>
          <p:cNvPr id="17419" name="AutoShape 8"/>
          <p:cNvCxnSpPr>
            <a:cxnSpLocks noChangeShapeType="1"/>
          </p:cNvCxnSpPr>
          <p:nvPr/>
        </p:nvCxnSpPr>
        <p:spPr bwMode="auto">
          <a:xfrm flipV="1">
            <a:off x="7054851" y="5894388"/>
            <a:ext cx="579967" cy="11112"/>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420" name="Rectangle 6"/>
          <p:cNvSpPr>
            <a:spLocks noChangeArrowheads="1"/>
          </p:cNvSpPr>
          <p:nvPr/>
        </p:nvSpPr>
        <p:spPr bwMode="auto">
          <a:xfrm flipH="1">
            <a:off x="7952318" y="5360988"/>
            <a:ext cx="3232149" cy="10922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PRESENTACION DE SOLICITUDES DE PRECALIFICACION</a:t>
            </a:r>
            <a:endParaRPr kumimoji="1" lang="es-ES" sz="1800">
              <a:latin typeface="Arial" panose="020B0604020202020204" pitchFamily="34" charset="0"/>
            </a:endParaRPr>
          </a:p>
        </p:txBody>
      </p:sp>
      <p:sp>
        <p:nvSpPr>
          <p:cNvPr id="17421" name="Line 21"/>
          <p:cNvSpPr>
            <a:spLocks noChangeShapeType="1"/>
          </p:cNvSpPr>
          <p:nvPr/>
        </p:nvSpPr>
        <p:spPr bwMode="auto">
          <a:xfrm>
            <a:off x="1830917" y="2774950"/>
            <a:ext cx="0"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7422" name="Text Box 15"/>
          <p:cNvSpPr txBox="1">
            <a:spLocks noChangeArrowheads="1"/>
          </p:cNvSpPr>
          <p:nvPr/>
        </p:nvSpPr>
        <p:spPr bwMode="auto">
          <a:xfrm>
            <a:off x="4984752" y="2493964"/>
            <a:ext cx="2595033" cy="57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a:latin typeface="Arial" panose="020B0604020202020204" pitchFamily="34" charset="0"/>
              </a:rPr>
              <a:t>Max. 10 días hab de presentadas solicitudes</a:t>
            </a:r>
          </a:p>
        </p:txBody>
      </p:sp>
      <p:sp>
        <p:nvSpPr>
          <p:cNvPr id="17423" name="Text Box 15"/>
          <p:cNvSpPr txBox="1">
            <a:spLocks noChangeArrowheads="1"/>
          </p:cNvSpPr>
          <p:nvPr/>
        </p:nvSpPr>
        <p:spPr bwMode="auto">
          <a:xfrm>
            <a:off x="6282268" y="5297489"/>
            <a:ext cx="1627716" cy="33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dirty="0">
                <a:latin typeface="Arial" panose="020B0604020202020204" pitchFamily="34" charset="0"/>
              </a:rPr>
              <a:t>Mín.10  días h.</a:t>
            </a:r>
          </a:p>
        </p:txBody>
      </p:sp>
      <p:sp>
        <p:nvSpPr>
          <p:cNvPr id="17424" name="Line 21"/>
          <p:cNvSpPr>
            <a:spLocks noChangeShapeType="1"/>
          </p:cNvSpPr>
          <p:nvPr/>
        </p:nvSpPr>
        <p:spPr bwMode="auto">
          <a:xfrm flipH="1" flipV="1">
            <a:off x="9522884" y="4706939"/>
            <a:ext cx="0" cy="4778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7425" name="Line 21"/>
          <p:cNvSpPr>
            <a:spLocks noChangeShapeType="1"/>
          </p:cNvSpPr>
          <p:nvPr/>
        </p:nvSpPr>
        <p:spPr bwMode="auto">
          <a:xfrm flipV="1">
            <a:off x="9510184" y="2971801"/>
            <a:ext cx="0" cy="4048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Tree>
    <p:extLst>
      <p:ext uri="{BB962C8B-B14F-4D97-AF65-F5344CB8AC3E}">
        <p14:creationId xmlns:p14="http://schemas.microsoft.com/office/powerpoint/2010/main" val="2544889996"/>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70</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0" indent="0" algn="just">
              <a:lnSpc>
                <a:spcPct val="100000"/>
              </a:lnSpc>
              <a:buNone/>
              <a:defRPr/>
            </a:pPr>
            <a:r>
              <a:rPr lang="es-ES" dirty="0"/>
              <a:t>Servicios Personalísimos </a:t>
            </a:r>
            <a:endParaRPr lang="es-ES" dirty="0" smtClean="0"/>
          </a:p>
          <a:p>
            <a:pPr marL="355600" indent="-355600" algn="just">
              <a:lnSpc>
                <a:spcPct val="100000"/>
              </a:lnSpc>
              <a:defRPr/>
            </a:pPr>
            <a:r>
              <a:rPr lang="es-PE" sz="2400" dirty="0" smtClean="0"/>
              <a:t>Servicios </a:t>
            </a:r>
            <a:r>
              <a:rPr lang="es-PE" sz="2400" dirty="0"/>
              <a:t>especializados profesionales, artísticos, científicos o tecnológicos</a:t>
            </a:r>
          </a:p>
          <a:p>
            <a:pPr marL="355600" indent="-355600" algn="just">
              <a:lnSpc>
                <a:spcPct val="100000"/>
              </a:lnSpc>
              <a:defRPr/>
            </a:pPr>
            <a:r>
              <a:rPr lang="es-PE" sz="2400" dirty="0"/>
              <a:t>Solo personas naturales</a:t>
            </a:r>
          </a:p>
          <a:p>
            <a:pPr marL="355600" indent="-355600" algn="just">
              <a:lnSpc>
                <a:spcPct val="100000"/>
              </a:lnSpc>
              <a:defRPr/>
            </a:pPr>
            <a:r>
              <a:rPr lang="es-PE" sz="2400" dirty="0"/>
              <a:t>No pueden ser materia de subcontratación</a:t>
            </a:r>
          </a:p>
          <a:p>
            <a:pPr marL="355600" indent="-355600" algn="just">
              <a:lnSpc>
                <a:spcPct val="100000"/>
              </a:lnSpc>
              <a:defRPr/>
            </a:pPr>
            <a:r>
              <a:rPr lang="es-PE" sz="2400" dirty="0"/>
              <a:t>Se sustenta objetivamente en especialidad del proveedor, relacionada con sus conocimientos y en experiencia reconocida en la prestación objeto de la contratación </a:t>
            </a:r>
          </a:p>
          <a:p>
            <a:pPr marL="0" indent="0" algn="just">
              <a:lnSpc>
                <a:spcPct val="100000"/>
              </a:lnSpc>
              <a:buNone/>
              <a:defRPr/>
            </a:pPr>
            <a:r>
              <a:rPr lang="es-PE" dirty="0"/>
              <a:t>Servicios de Publicidad para el Estado</a:t>
            </a:r>
          </a:p>
          <a:p>
            <a:pPr marL="355600" indent="-355600" algn="just">
              <a:lnSpc>
                <a:spcPct val="100000"/>
              </a:lnSpc>
              <a:defRPr/>
            </a:pPr>
            <a:r>
              <a:rPr lang="es-PE" sz="2400" dirty="0" smtClean="0"/>
              <a:t>Prestados </a:t>
            </a:r>
            <a:r>
              <a:rPr lang="es-PE" sz="2400" dirty="0" smtClean="0">
                <a:solidFill>
                  <a:srgbClr val="FF0000"/>
                </a:solidFill>
              </a:rPr>
              <a:t>directamente</a:t>
            </a:r>
            <a:r>
              <a:rPr lang="es-PE" sz="2400" dirty="0" smtClean="0"/>
              <a:t> por medios </a:t>
            </a:r>
            <a:r>
              <a:rPr lang="es-PE" sz="2400" dirty="0"/>
              <a:t>de comunicación televisiva, </a:t>
            </a:r>
            <a:r>
              <a:rPr lang="es-PE" sz="2400" dirty="0" smtClean="0"/>
              <a:t>radial o escrita</a:t>
            </a:r>
            <a:r>
              <a:rPr lang="es-PE" sz="2400" dirty="0" smtClean="0">
                <a:solidFill>
                  <a:srgbClr val="FF0000"/>
                </a:solidFill>
              </a:rPr>
              <a:t> </a:t>
            </a:r>
            <a:r>
              <a:rPr lang="es-PE" sz="2400" dirty="0">
                <a:solidFill>
                  <a:srgbClr val="FF0000"/>
                </a:solidFill>
              </a:rPr>
              <a:t>para difundir un contenido determinado al público </a:t>
            </a:r>
            <a:r>
              <a:rPr lang="es-PE" sz="2400" dirty="0" smtClean="0">
                <a:solidFill>
                  <a:srgbClr val="FF0000"/>
                </a:solidFill>
              </a:rPr>
              <a:t>objetivo</a:t>
            </a:r>
            <a:endParaRPr lang="es-PE" sz="2400" dirty="0">
              <a:solidFill>
                <a:srgbClr val="FF0000"/>
              </a:solidFill>
            </a:endParaRPr>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6"/>
              <a:defRPr/>
            </a:pPr>
            <a:r>
              <a:rPr lang="es-ES" sz="3000" dirty="0" smtClean="0"/>
              <a:t>Servicios Personalísimos y   7. Servicios de Publicidad  </a:t>
            </a:r>
            <a:endParaRPr lang="es-ES" altLang="es-PE" sz="3000" dirty="0"/>
          </a:p>
        </p:txBody>
      </p:sp>
    </p:spTree>
    <p:extLst>
      <p:ext uri="{BB962C8B-B14F-4D97-AF65-F5344CB8AC3E}">
        <p14:creationId xmlns:p14="http://schemas.microsoft.com/office/powerpoint/2010/main" val="73309929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71</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457200" indent="-457200">
              <a:lnSpc>
                <a:spcPct val="100000"/>
              </a:lnSpc>
              <a:defRPr/>
            </a:pPr>
            <a:r>
              <a:rPr lang="es-PE" sz="2400" dirty="0" smtClean="0">
                <a:solidFill>
                  <a:srgbClr val="FF0000"/>
                </a:solidFill>
              </a:rPr>
              <a:t>Servicios de consultoría en general</a:t>
            </a:r>
            <a:endParaRPr lang="es-PE" sz="2400" dirty="0">
              <a:solidFill>
                <a:srgbClr val="FF0000"/>
              </a:solidFill>
            </a:endParaRPr>
          </a:p>
          <a:p>
            <a:pPr marL="457200" indent="-457200">
              <a:lnSpc>
                <a:spcPct val="100000"/>
              </a:lnSpc>
              <a:defRPr/>
            </a:pPr>
            <a:r>
              <a:rPr lang="es-PE" sz="2400" dirty="0">
                <a:solidFill>
                  <a:srgbClr val="FF0000"/>
                </a:solidFill>
              </a:rPr>
              <a:t>Solo por consultor individual</a:t>
            </a:r>
          </a:p>
          <a:p>
            <a:pPr marL="457200" indent="-457200">
              <a:lnSpc>
                <a:spcPct val="100000"/>
              </a:lnSpc>
              <a:defRPr/>
            </a:pPr>
            <a:r>
              <a:rPr lang="es-PE" sz="2400" dirty="0">
                <a:solidFill>
                  <a:srgbClr val="FF0000"/>
                </a:solidFill>
              </a:rPr>
              <a:t>Son continuación y/o actualización de un trabajo previo ejecutado </a:t>
            </a:r>
            <a:r>
              <a:rPr lang="es-PE" sz="2400" dirty="0" smtClean="0">
                <a:solidFill>
                  <a:srgbClr val="FF0000"/>
                </a:solidFill>
              </a:rPr>
              <a:t>por un consultor individual a </a:t>
            </a:r>
            <a:r>
              <a:rPr lang="es-PE" sz="2400" dirty="0">
                <a:solidFill>
                  <a:srgbClr val="FF0000"/>
                </a:solidFill>
              </a:rPr>
              <a:t>conformidad de Entidad</a:t>
            </a:r>
          </a:p>
          <a:p>
            <a:pPr marL="457200" indent="-457200">
              <a:lnSpc>
                <a:spcPct val="100000"/>
              </a:lnSpc>
              <a:defRPr/>
            </a:pPr>
            <a:r>
              <a:rPr lang="es-PE" sz="2400" dirty="0">
                <a:solidFill>
                  <a:srgbClr val="FF0000"/>
                </a:solidFill>
              </a:rPr>
              <a:t>Consultor haya sido seleccionado conforme </a:t>
            </a:r>
            <a:r>
              <a:rPr lang="es-PE" sz="2400" dirty="0" smtClean="0">
                <a:solidFill>
                  <a:srgbClr val="FF0000"/>
                </a:solidFill>
              </a:rPr>
              <a:t>al procedimiento de </a:t>
            </a:r>
            <a:r>
              <a:rPr lang="es-PE" sz="2400" dirty="0">
                <a:solidFill>
                  <a:srgbClr val="FF0000"/>
                </a:solidFill>
              </a:rPr>
              <a:t>selección individual de </a:t>
            </a:r>
            <a:r>
              <a:rPr lang="es-PE" sz="2400" dirty="0" smtClean="0">
                <a:solidFill>
                  <a:srgbClr val="FF0000"/>
                </a:solidFill>
              </a:rPr>
              <a:t>consultores</a:t>
            </a:r>
          </a:p>
          <a:p>
            <a:pPr marL="457200" indent="-457200">
              <a:lnSpc>
                <a:spcPct val="100000"/>
              </a:lnSpc>
              <a:defRPr/>
            </a:pPr>
            <a:r>
              <a:rPr lang="es-PE" sz="2400" dirty="0">
                <a:solidFill>
                  <a:srgbClr val="FF0000"/>
                </a:solidFill>
              </a:rPr>
              <a:t>Debe sustentarse que la contratación resulta necesaria a efectos de mantener el enfoque técnico de la consultoría original</a:t>
            </a:r>
          </a:p>
          <a:p>
            <a:pPr marL="457200" indent="-457200">
              <a:lnSpc>
                <a:spcPct val="100000"/>
              </a:lnSpc>
              <a:defRPr/>
            </a:pPr>
            <a:r>
              <a:rPr lang="es-PE" sz="2400" dirty="0">
                <a:solidFill>
                  <a:srgbClr val="FF0000"/>
                </a:solidFill>
              </a:rPr>
              <a:t>Monto de contratación menor a S/. </a:t>
            </a:r>
            <a:r>
              <a:rPr lang="es-PE" sz="2400" dirty="0" smtClean="0">
                <a:solidFill>
                  <a:srgbClr val="FF0000"/>
                </a:solidFill>
              </a:rPr>
              <a:t>100,000 </a:t>
            </a:r>
            <a:endParaRPr lang="es-PE" sz="2400" dirty="0">
              <a:solidFill>
                <a:srgbClr val="FF0000"/>
              </a:solidFill>
            </a:endParaRPr>
          </a:p>
          <a:p>
            <a:pPr marL="457200" indent="-457200">
              <a:lnSpc>
                <a:spcPct val="100000"/>
              </a:lnSpc>
              <a:defRPr/>
            </a:pPr>
            <a:r>
              <a:rPr lang="es-PE" sz="2400" dirty="0">
                <a:solidFill>
                  <a:srgbClr val="FF0000"/>
                </a:solidFill>
              </a:rPr>
              <a:t>Contratación se puede efectuar una sola vez </a:t>
            </a:r>
          </a:p>
          <a:p>
            <a:pPr marL="457200" indent="-457200">
              <a:defRPr/>
            </a:pPr>
            <a:endParaRPr lang="es-PE" sz="2400" dirty="0">
              <a:solidFill>
                <a:srgbClr val="FF0000"/>
              </a:solidFill>
            </a:endParaRPr>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8"/>
              <a:defRPr/>
            </a:pPr>
            <a:r>
              <a:rPr lang="es-ES" sz="3000" dirty="0">
                <a:solidFill>
                  <a:srgbClr val="FF0000"/>
                </a:solidFill>
              </a:rPr>
              <a:t>Servicios </a:t>
            </a:r>
            <a:r>
              <a:rPr lang="es-PE" sz="3000" dirty="0">
                <a:solidFill>
                  <a:srgbClr val="FF0000"/>
                </a:solidFill>
              </a:rPr>
              <a:t>de Consultoría Individual</a:t>
            </a:r>
            <a:endParaRPr lang="es-ES" altLang="es-PE" sz="3000" dirty="0">
              <a:solidFill>
                <a:srgbClr val="FF0000"/>
              </a:solidFill>
            </a:endParaRPr>
          </a:p>
        </p:txBody>
      </p:sp>
    </p:spTree>
    <p:extLst>
      <p:ext uri="{BB962C8B-B14F-4D97-AF65-F5344CB8AC3E}">
        <p14:creationId xmlns:p14="http://schemas.microsoft.com/office/powerpoint/2010/main" val="28918930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72</a:t>
            </a:fld>
            <a:endParaRPr lang="es-PE"/>
          </a:p>
        </p:txBody>
      </p:sp>
      <p:sp>
        <p:nvSpPr>
          <p:cNvPr id="3" name="2 Marcador de contenido"/>
          <p:cNvSpPr>
            <a:spLocks noGrp="1"/>
          </p:cNvSpPr>
          <p:nvPr>
            <p:ph idx="4294967295"/>
          </p:nvPr>
        </p:nvSpPr>
        <p:spPr>
          <a:xfrm>
            <a:off x="0" y="1244600"/>
            <a:ext cx="10071100" cy="5797550"/>
          </a:xfrm>
        </p:spPr>
        <p:txBody>
          <a:bodyPr>
            <a:normAutofit/>
          </a:bodyPr>
          <a:lstStyle/>
          <a:p>
            <a:pPr marL="457200" indent="-457200">
              <a:lnSpc>
                <a:spcPct val="100000"/>
              </a:lnSpc>
              <a:defRPr/>
            </a:pPr>
            <a:r>
              <a:rPr lang="es-PE" sz="2400" dirty="0" smtClean="0">
                <a:solidFill>
                  <a:srgbClr val="FF0000"/>
                </a:solidFill>
              </a:rPr>
              <a:t>Bienes </a:t>
            </a:r>
            <a:r>
              <a:rPr lang="es-PE" sz="2400" dirty="0">
                <a:solidFill>
                  <a:srgbClr val="FF0000"/>
                </a:solidFill>
              </a:rPr>
              <a:t>y servicios con fines de investigación, experimentación o desarrollo de carácter científico o tecnológico</a:t>
            </a:r>
          </a:p>
          <a:p>
            <a:pPr marL="457200" indent="-457200">
              <a:lnSpc>
                <a:spcPct val="100000"/>
              </a:lnSpc>
              <a:defRPr/>
            </a:pPr>
            <a:r>
              <a:rPr lang="es-PE" sz="2400" dirty="0">
                <a:solidFill>
                  <a:srgbClr val="FF0000"/>
                </a:solidFill>
              </a:rPr>
              <a:t>Resultado pertenezca exclusivamente a la Entidad para su utilización en el ejercicio de sus funciones </a:t>
            </a:r>
          </a:p>
          <a:p>
            <a:pPr marL="457200" indent="-457200">
              <a:lnSpc>
                <a:spcPct val="100000"/>
              </a:lnSpc>
              <a:defRPr/>
            </a:pPr>
            <a:r>
              <a:rPr lang="es-PE" sz="2400" dirty="0" smtClean="0">
                <a:solidFill>
                  <a:srgbClr val="FF0000"/>
                </a:solidFill>
              </a:rPr>
              <a:t>Vinculados </a:t>
            </a:r>
            <a:r>
              <a:rPr lang="es-PE" sz="2400" dirty="0">
                <a:solidFill>
                  <a:srgbClr val="FF0000"/>
                </a:solidFill>
              </a:rPr>
              <a:t>con funciones u objeto propios, que por Ley le corresponde a la Entidad</a:t>
            </a:r>
          </a:p>
          <a:p>
            <a:pPr marL="457200" indent="-457200">
              <a:defRPr/>
            </a:pPr>
            <a:endParaRPr lang="es-PE" sz="2400" dirty="0">
              <a:solidFill>
                <a:srgbClr val="FF0000"/>
              </a:solidFill>
            </a:endParaRPr>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9"/>
              <a:defRPr/>
            </a:pPr>
            <a:r>
              <a:rPr lang="es-PE" sz="3000" dirty="0" smtClean="0">
                <a:solidFill>
                  <a:srgbClr val="FF0000"/>
                </a:solidFill>
              </a:rPr>
              <a:t>Bienes </a:t>
            </a:r>
            <a:r>
              <a:rPr lang="es-PE" sz="3000" dirty="0">
                <a:solidFill>
                  <a:srgbClr val="FF0000"/>
                </a:solidFill>
              </a:rPr>
              <a:t>o Servicios Científicos </a:t>
            </a:r>
            <a:r>
              <a:rPr lang="es-PE" sz="3000" dirty="0" smtClean="0">
                <a:solidFill>
                  <a:srgbClr val="FF0000"/>
                </a:solidFill>
              </a:rPr>
              <a:t>Tecnológicos</a:t>
            </a:r>
            <a:endParaRPr lang="es-ES" altLang="es-PE" sz="3000" dirty="0">
              <a:solidFill>
                <a:srgbClr val="FF0000"/>
              </a:solidFill>
            </a:endParaRPr>
          </a:p>
        </p:txBody>
      </p:sp>
    </p:spTree>
    <p:extLst>
      <p:ext uri="{BB962C8B-B14F-4D97-AF65-F5344CB8AC3E}">
        <p14:creationId xmlns:p14="http://schemas.microsoft.com/office/powerpoint/2010/main" val="59696350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73</a:t>
            </a:fld>
            <a:endParaRPr lang="es-PE"/>
          </a:p>
        </p:txBody>
      </p:sp>
      <p:sp>
        <p:nvSpPr>
          <p:cNvPr id="3" name="2 Marcador de contenido"/>
          <p:cNvSpPr>
            <a:spLocks noGrp="1"/>
          </p:cNvSpPr>
          <p:nvPr>
            <p:ph idx="4294967295"/>
          </p:nvPr>
        </p:nvSpPr>
        <p:spPr>
          <a:xfrm>
            <a:off x="0" y="1244600"/>
            <a:ext cx="10674350" cy="5797550"/>
          </a:xfrm>
        </p:spPr>
        <p:txBody>
          <a:bodyPr>
            <a:normAutofit/>
          </a:bodyPr>
          <a:lstStyle/>
          <a:p>
            <a:pPr marL="914400" lvl="1" indent="-379413">
              <a:defRPr/>
            </a:pPr>
            <a:r>
              <a:rPr lang="es-PE" dirty="0">
                <a:solidFill>
                  <a:srgbClr val="FF0000"/>
                </a:solidFill>
              </a:rPr>
              <a:t>Arrendamiento de bienes inmuebles</a:t>
            </a:r>
          </a:p>
          <a:p>
            <a:pPr marL="914400" lvl="1" indent="-379413">
              <a:defRPr/>
            </a:pPr>
            <a:r>
              <a:rPr lang="es-PE" dirty="0" smtClean="0">
                <a:solidFill>
                  <a:srgbClr val="FF0000"/>
                </a:solidFill>
              </a:rPr>
              <a:t>Adquisición </a:t>
            </a:r>
            <a:r>
              <a:rPr lang="es-PE" dirty="0">
                <a:solidFill>
                  <a:srgbClr val="FF0000"/>
                </a:solidFill>
              </a:rPr>
              <a:t>de bienes inmuebles existentes</a:t>
            </a:r>
          </a:p>
          <a:p>
            <a:pPr marL="457200" indent="-457200">
              <a:defRPr/>
            </a:pPr>
            <a:endParaRPr lang="es-PE" sz="2400" dirty="0">
              <a:solidFill>
                <a:srgbClr val="FF0000"/>
              </a:solidFill>
            </a:endParaRPr>
          </a:p>
          <a:p>
            <a:pPr marL="534988" indent="-534988" algn="just">
              <a:lnSpc>
                <a:spcPct val="100000"/>
              </a:lnSpc>
              <a:buNone/>
              <a:defRPr/>
            </a:pPr>
            <a:r>
              <a:rPr lang="es-PE" sz="3000" dirty="0" smtClean="0"/>
              <a:t>11. Servicios de Asesoría Legal </a:t>
            </a:r>
            <a:r>
              <a:rPr lang="es-PE" sz="3000" dirty="0"/>
              <a:t>para Defensa </a:t>
            </a:r>
            <a:r>
              <a:rPr lang="es-PE" sz="3000" dirty="0" smtClean="0"/>
              <a:t>de Funcionarios</a:t>
            </a:r>
            <a:endParaRPr lang="es-PE" sz="3000" dirty="0"/>
          </a:p>
          <a:p>
            <a:pPr marL="900113" indent="-365125" algn="just">
              <a:lnSpc>
                <a:spcPct val="100000"/>
              </a:lnSpc>
              <a:defRPr/>
            </a:pPr>
            <a:r>
              <a:rPr lang="es-PE" sz="2400" dirty="0"/>
              <a:t>Asesoría legal para defensa de funcionarios, servidores o miembros de las Fuerzas Armadas y Policiales</a:t>
            </a:r>
          </a:p>
          <a:p>
            <a:pPr marL="900113" indent="-365125" algn="just">
              <a:lnSpc>
                <a:spcPct val="100000"/>
              </a:lnSpc>
              <a:defRPr/>
            </a:pPr>
            <a:r>
              <a:rPr lang="es-PE" sz="2400" dirty="0"/>
              <a:t>Decreto Supremo 018-2002-PCM</a:t>
            </a:r>
          </a:p>
          <a:p>
            <a:pPr marL="900113" indent="-365125" algn="just">
              <a:lnSpc>
                <a:spcPct val="100000"/>
              </a:lnSpc>
              <a:defRPr/>
            </a:pPr>
            <a:r>
              <a:rPr lang="es-PE" sz="2400" dirty="0"/>
              <a:t>Decreto Supremo 022-2008-DE/SG</a:t>
            </a:r>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10"/>
              <a:defRPr/>
            </a:pPr>
            <a:r>
              <a:rPr lang="es-PE" sz="3000" dirty="0" smtClean="0">
                <a:solidFill>
                  <a:srgbClr val="FF0000"/>
                </a:solidFill>
              </a:rPr>
              <a:t>Arrendamiento y Adquisición de Inmuebles</a:t>
            </a:r>
            <a:endParaRPr lang="es-ES" altLang="es-PE" sz="3000" dirty="0">
              <a:solidFill>
                <a:srgbClr val="FF0000"/>
              </a:solidFill>
            </a:endParaRPr>
          </a:p>
        </p:txBody>
      </p:sp>
    </p:spTree>
    <p:extLst>
      <p:ext uri="{BB962C8B-B14F-4D97-AF65-F5344CB8AC3E}">
        <p14:creationId xmlns:p14="http://schemas.microsoft.com/office/powerpoint/2010/main" val="35511330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74</a:t>
            </a:fld>
            <a:endParaRPr lang="es-PE"/>
          </a:p>
        </p:txBody>
      </p:sp>
      <p:sp>
        <p:nvSpPr>
          <p:cNvPr id="3" name="2 Marcador de contenido"/>
          <p:cNvSpPr>
            <a:spLocks noGrp="1"/>
          </p:cNvSpPr>
          <p:nvPr>
            <p:ph idx="4294967295"/>
          </p:nvPr>
        </p:nvSpPr>
        <p:spPr>
          <a:xfrm>
            <a:off x="0" y="1244600"/>
            <a:ext cx="10674350" cy="5797550"/>
          </a:xfrm>
        </p:spPr>
        <p:txBody>
          <a:bodyPr>
            <a:normAutofit/>
          </a:bodyPr>
          <a:lstStyle/>
          <a:p>
            <a:pPr marL="801688" indent="-266700">
              <a:lnSpc>
                <a:spcPct val="110000"/>
              </a:lnSpc>
              <a:defRPr/>
            </a:pPr>
            <a:r>
              <a:rPr lang="es-PE" sz="2400" dirty="0">
                <a:solidFill>
                  <a:srgbClr val="FF0000"/>
                </a:solidFill>
              </a:rPr>
              <a:t>Cuando sea resuelto un contrato</a:t>
            </a:r>
          </a:p>
          <a:p>
            <a:pPr marL="801688" indent="-266700">
              <a:lnSpc>
                <a:spcPct val="110000"/>
              </a:lnSpc>
              <a:defRPr/>
            </a:pPr>
            <a:r>
              <a:rPr lang="es-PE" sz="2400" dirty="0">
                <a:solidFill>
                  <a:srgbClr val="FF0000"/>
                </a:solidFill>
              </a:rPr>
              <a:t>Cuando se declare nulo un contrato por:   </a:t>
            </a:r>
          </a:p>
          <a:p>
            <a:pPr marL="1168400" indent="-366713" defTabSz="801688">
              <a:lnSpc>
                <a:spcPct val="110000"/>
              </a:lnSpc>
              <a:buFont typeface="Calibri" pitchFamily="34" charset="0"/>
              <a:buChar char="-"/>
              <a:defRPr/>
            </a:pPr>
            <a:r>
              <a:rPr lang="es-PE" sz="2400" dirty="0">
                <a:solidFill>
                  <a:srgbClr val="FF0000"/>
                </a:solidFill>
              </a:rPr>
              <a:t>haberse perfeccionado por proveedor que estaba impedido de contratar con Estado</a:t>
            </a:r>
          </a:p>
          <a:p>
            <a:pPr marL="1168400" indent="-366713" defTabSz="801688">
              <a:lnSpc>
                <a:spcPct val="110000"/>
              </a:lnSpc>
              <a:buFont typeface="Calibri" pitchFamily="34" charset="0"/>
              <a:buChar char="-"/>
              <a:defRPr/>
            </a:pPr>
            <a:r>
              <a:rPr lang="es-ES" altLang="es-PE" sz="2400" dirty="0">
                <a:solidFill>
                  <a:srgbClr val="FF0000"/>
                </a:solidFill>
              </a:rPr>
              <a:t>haberse verificado trasgresión al principio de presunción de veracidad</a:t>
            </a:r>
            <a:r>
              <a:rPr lang="es-PE" sz="2400" dirty="0">
                <a:solidFill>
                  <a:srgbClr val="FF0000"/>
                </a:solidFill>
              </a:rPr>
              <a:t> durante el procedimiento o perfeccionamiento del contrato</a:t>
            </a:r>
            <a:endParaRPr lang="es-ES" altLang="es-PE" sz="2400" dirty="0">
              <a:solidFill>
                <a:srgbClr val="FF0000"/>
              </a:solidFill>
            </a:endParaRPr>
          </a:p>
          <a:p>
            <a:pPr marL="801688" indent="-266700">
              <a:lnSpc>
                <a:spcPct val="110000"/>
              </a:lnSpc>
              <a:defRPr/>
            </a:pPr>
            <a:r>
              <a:rPr lang="es-PE" sz="2400" dirty="0">
                <a:solidFill>
                  <a:srgbClr val="FF0000"/>
                </a:solidFill>
              </a:rPr>
              <a:t>Necesidad urgente de continuar con </a:t>
            </a:r>
            <a:r>
              <a:rPr lang="es-PE" sz="2400" dirty="0" smtClean="0">
                <a:solidFill>
                  <a:srgbClr val="FF0000"/>
                </a:solidFill>
              </a:rPr>
              <a:t>ejecución </a:t>
            </a:r>
            <a:r>
              <a:rPr lang="es-PE" sz="2400" dirty="0">
                <a:solidFill>
                  <a:srgbClr val="FF0000"/>
                </a:solidFill>
              </a:rPr>
              <a:t>de las prestaciones no ejecutadas</a:t>
            </a:r>
          </a:p>
          <a:p>
            <a:pPr marL="801688" indent="-266700">
              <a:lnSpc>
                <a:spcPct val="110000"/>
              </a:lnSpc>
              <a:defRPr/>
            </a:pPr>
            <a:r>
              <a:rPr lang="es-PE" sz="2400" dirty="0">
                <a:solidFill>
                  <a:srgbClr val="FF0000"/>
                </a:solidFill>
              </a:rPr>
              <a:t>Siempre que se haya invitado a los demás postores que participaron en procedimiento </a:t>
            </a:r>
            <a:r>
              <a:rPr lang="es-PE" sz="2400" dirty="0" smtClean="0">
                <a:solidFill>
                  <a:srgbClr val="FF0000"/>
                </a:solidFill>
              </a:rPr>
              <a:t>y </a:t>
            </a:r>
            <a:r>
              <a:rPr lang="es-PE" sz="2400" dirty="0">
                <a:solidFill>
                  <a:srgbClr val="FF0000"/>
                </a:solidFill>
              </a:rPr>
              <a:t>no se hubiese obtenido aceptación a dicha invitación</a:t>
            </a:r>
          </a:p>
          <a:p>
            <a:pPr marL="534988" indent="-534988" algn="just">
              <a:lnSpc>
                <a:spcPct val="100000"/>
              </a:lnSpc>
              <a:buNone/>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12"/>
              <a:defRPr/>
            </a:pPr>
            <a:r>
              <a:rPr lang="es-PE" sz="3000" dirty="0">
                <a:solidFill>
                  <a:srgbClr val="FF0000"/>
                </a:solidFill>
              </a:rPr>
              <a:t>Contratos Resueltos o Declarados Nulos</a:t>
            </a:r>
            <a:endParaRPr lang="es-ES" altLang="es-PE" sz="3000" dirty="0">
              <a:solidFill>
                <a:srgbClr val="FF0000"/>
              </a:solidFill>
            </a:endParaRPr>
          </a:p>
        </p:txBody>
      </p:sp>
    </p:spTree>
    <p:extLst>
      <p:ext uri="{BB962C8B-B14F-4D97-AF65-F5344CB8AC3E}">
        <p14:creationId xmlns:p14="http://schemas.microsoft.com/office/powerpoint/2010/main" val="423331682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75</a:t>
            </a:fld>
            <a:endParaRPr lang="es-PE"/>
          </a:p>
        </p:txBody>
      </p:sp>
      <p:sp>
        <p:nvSpPr>
          <p:cNvPr id="3" name="2 Marcador de contenido"/>
          <p:cNvSpPr>
            <a:spLocks noGrp="1"/>
          </p:cNvSpPr>
          <p:nvPr>
            <p:ph idx="4294967295"/>
          </p:nvPr>
        </p:nvSpPr>
        <p:spPr>
          <a:xfrm>
            <a:off x="0" y="1244600"/>
            <a:ext cx="10674350" cy="5797550"/>
          </a:xfrm>
        </p:spPr>
        <p:txBody>
          <a:bodyPr>
            <a:normAutofit/>
          </a:bodyPr>
          <a:lstStyle/>
          <a:p>
            <a:pPr marL="914400" lvl="1" indent="-379413">
              <a:lnSpc>
                <a:spcPct val="100000"/>
              </a:lnSpc>
              <a:defRPr/>
            </a:pPr>
            <a:r>
              <a:rPr lang="es-PE" dirty="0">
                <a:solidFill>
                  <a:srgbClr val="FF0000"/>
                </a:solidFill>
              </a:rPr>
              <a:t>Para contratar servicios educativos de capacitación que cuenten con un procedimiento de admisión o selección para determinar el ingreso o aceptación de las personas interesadas por parte de las entidades educativas que los brindan</a:t>
            </a:r>
          </a:p>
          <a:p>
            <a:pPr marL="534988" indent="-534988" algn="just">
              <a:lnSpc>
                <a:spcPct val="100000"/>
              </a:lnSpc>
              <a:buNone/>
              <a:defRPr/>
            </a:pPr>
            <a:endParaRPr lang="es-PE" sz="2400" dirty="0"/>
          </a:p>
          <a:p>
            <a:pPr marL="534988" indent="-534988" algn="just">
              <a:lnSpc>
                <a:spcPct val="100000"/>
              </a:lnSpc>
              <a:buFont typeface="+mj-lt"/>
              <a:buAutoNum type="arabicPeriod" startAt="14"/>
              <a:defRPr/>
            </a:pPr>
            <a:r>
              <a:rPr lang="es-PE" sz="3000" dirty="0" smtClean="0"/>
              <a:t>Aprobación de Contrataciones Directas</a:t>
            </a:r>
          </a:p>
          <a:p>
            <a:pPr marL="900113" lvl="1" indent="-365125" algn="just">
              <a:lnSpc>
                <a:spcPct val="100000"/>
              </a:lnSpc>
              <a:spcBef>
                <a:spcPts val="1000"/>
              </a:spcBef>
              <a:defRPr/>
            </a:pPr>
            <a:r>
              <a:rPr lang="es-PE" dirty="0" smtClean="0"/>
              <a:t>Mediante </a:t>
            </a:r>
            <a:r>
              <a:rPr lang="es-PE" dirty="0"/>
              <a:t>Resolución del Titular de la Entidad, Acuerdo del Directorio, del Consejo Regional o del Concejo Municipal, según corresponda. </a:t>
            </a:r>
          </a:p>
          <a:p>
            <a:pPr marL="900113" lvl="1" indent="-365125" algn="just">
              <a:lnSpc>
                <a:spcPct val="100000"/>
              </a:lnSpc>
              <a:spcBef>
                <a:spcPts val="1000"/>
              </a:spcBef>
              <a:defRPr/>
            </a:pPr>
            <a:r>
              <a:rPr lang="es-PE" dirty="0"/>
              <a:t>Potestad de aprobación es indelegable, </a:t>
            </a:r>
            <a:r>
              <a:rPr lang="es-PE" dirty="0" smtClean="0"/>
              <a:t>salvo literales e), g), j), k) l) y m) del artículo 27 de la Ley.</a:t>
            </a:r>
          </a:p>
          <a:p>
            <a:pPr marL="900113" lvl="1" indent="-365125" algn="just">
              <a:lnSpc>
                <a:spcPct val="100000"/>
              </a:lnSpc>
              <a:spcBef>
                <a:spcPts val="1000"/>
              </a:spcBef>
              <a:defRPr/>
            </a:pPr>
            <a:r>
              <a:rPr lang="es-PE" dirty="0"/>
              <a:t>Se requiere previo informe técnico y legal que contengan justificación de la necesidad y procedencia de la contratación  </a:t>
            </a:r>
          </a:p>
          <a:p>
            <a:pPr marL="900113" lvl="1" indent="-365125" algn="just">
              <a:lnSpc>
                <a:spcPct val="100000"/>
              </a:lnSpc>
              <a:spcBef>
                <a:spcPts val="1000"/>
              </a:spcBef>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14350" indent="-514350" algn="just">
              <a:buFont typeface="+mj-lt"/>
              <a:buAutoNum type="arabicPeriod" startAt="13"/>
              <a:defRPr/>
            </a:pPr>
            <a:r>
              <a:rPr lang="es-PE" sz="3000" dirty="0" smtClean="0">
                <a:solidFill>
                  <a:srgbClr val="FF0000"/>
                </a:solidFill>
              </a:rPr>
              <a:t>Servicios </a:t>
            </a:r>
            <a:r>
              <a:rPr lang="es-PE" sz="3000" dirty="0">
                <a:solidFill>
                  <a:srgbClr val="FF0000"/>
                </a:solidFill>
              </a:rPr>
              <a:t>Educativos de Capacitación</a:t>
            </a:r>
            <a:endParaRPr lang="es-ES" altLang="es-PE" sz="3000" dirty="0">
              <a:solidFill>
                <a:srgbClr val="FF0000"/>
              </a:solidFill>
            </a:endParaRPr>
          </a:p>
        </p:txBody>
      </p:sp>
    </p:spTree>
    <p:extLst>
      <p:ext uri="{BB962C8B-B14F-4D97-AF65-F5344CB8AC3E}">
        <p14:creationId xmlns:p14="http://schemas.microsoft.com/office/powerpoint/2010/main" val="199887481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76</a:t>
            </a:fld>
            <a:endParaRPr lang="es-PE"/>
          </a:p>
        </p:txBody>
      </p:sp>
      <p:sp>
        <p:nvSpPr>
          <p:cNvPr id="3" name="2 Marcador de contenido"/>
          <p:cNvSpPr>
            <a:spLocks noGrp="1"/>
          </p:cNvSpPr>
          <p:nvPr>
            <p:ph idx="4294967295"/>
          </p:nvPr>
        </p:nvSpPr>
        <p:spPr>
          <a:xfrm>
            <a:off x="0" y="1244600"/>
            <a:ext cx="10674350" cy="5797550"/>
          </a:xfrm>
        </p:spPr>
        <p:txBody>
          <a:bodyPr>
            <a:normAutofit/>
          </a:bodyPr>
          <a:lstStyle/>
          <a:p>
            <a:pPr marL="900113" lvl="1" indent="-365125" algn="just">
              <a:lnSpc>
                <a:spcPct val="100000"/>
              </a:lnSpc>
              <a:spcBef>
                <a:spcPts val="1000"/>
              </a:spcBef>
              <a:defRPr/>
            </a:pPr>
            <a:r>
              <a:rPr lang="es-PE" dirty="0"/>
              <a:t>Se requiere previo informe técnico y legal que contengan justificación de la necesidad y procedencia de la contratación  </a:t>
            </a:r>
          </a:p>
          <a:p>
            <a:pPr marL="900113" lvl="1" indent="-365125" algn="just">
              <a:lnSpc>
                <a:spcPct val="100000"/>
              </a:lnSpc>
              <a:spcBef>
                <a:spcPts val="1000"/>
              </a:spcBef>
              <a:defRPr/>
            </a:pPr>
            <a:r>
              <a:rPr lang="es-PE" dirty="0"/>
              <a:t>Resoluciones o acuerdos e informes se publican en el SEACE dentro de los 10 días hábiles siguientes a su emisión o adopción, salvo secreto, secreto militar u orden interno</a:t>
            </a:r>
          </a:p>
          <a:p>
            <a:pPr marL="900113" lvl="1" indent="-365125" algn="just">
              <a:lnSpc>
                <a:spcPct val="100000"/>
              </a:lnSpc>
              <a:spcBef>
                <a:spcPts val="1000"/>
              </a:spcBef>
              <a:defRPr/>
            </a:pPr>
            <a:r>
              <a:rPr lang="es-PE" dirty="0"/>
              <a:t>No se puede aprobar vía regularización, salvo situación de emergencia</a:t>
            </a:r>
          </a:p>
          <a:p>
            <a:pPr marL="900113" lvl="1" indent="-365125" algn="just">
              <a:lnSpc>
                <a:spcPct val="100000"/>
              </a:lnSpc>
              <a:spcBef>
                <a:spcPts val="1000"/>
              </a:spcBef>
              <a:defRPr/>
            </a:pPr>
            <a:r>
              <a:rPr lang="es-PE" dirty="0"/>
              <a:t>No aplican contrataciones complementarias  </a:t>
            </a:r>
          </a:p>
          <a:p>
            <a:pPr marL="900113" lvl="1" indent="-365125" algn="just">
              <a:lnSpc>
                <a:spcPct val="100000"/>
              </a:lnSpc>
              <a:spcBef>
                <a:spcPts val="1000"/>
              </a:spcBef>
              <a:defRPr/>
            </a:pPr>
            <a:r>
              <a:rPr lang="es-PE" dirty="0"/>
              <a:t>Se pueden efectuar compras corporativas mediante contrataciones directas</a:t>
            </a:r>
          </a:p>
          <a:p>
            <a:pPr marL="900113" lvl="1" indent="-365125" algn="just">
              <a:lnSpc>
                <a:spcPct val="100000"/>
              </a:lnSpc>
              <a:spcBef>
                <a:spcPts val="1000"/>
              </a:spcBef>
              <a:defRPr/>
            </a:pPr>
            <a:r>
              <a:rPr lang="es-PE" dirty="0"/>
              <a:t>En caso de ser necesario prestaciones adicionales en las contrataciones directas por desabastecimiento o </a:t>
            </a:r>
            <a:r>
              <a:rPr lang="es-PE" dirty="0" smtClean="0"/>
              <a:t>emergencia</a:t>
            </a:r>
            <a:r>
              <a:rPr lang="es-PE" dirty="0"/>
              <a:t>, se requiere previamente la emisión de un nuevo acuerdo o resolución que las apruebe</a:t>
            </a:r>
          </a:p>
          <a:p>
            <a:pPr marL="900113" lvl="1" indent="-365125" algn="just">
              <a:lnSpc>
                <a:spcPct val="100000"/>
              </a:lnSpc>
              <a:spcBef>
                <a:spcPts val="1000"/>
              </a:spcBef>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14"/>
              <a:defRPr/>
            </a:pPr>
            <a:r>
              <a:rPr lang="es-PE" sz="3000" dirty="0"/>
              <a:t>Aprobación de Contrataciones Directas</a:t>
            </a:r>
          </a:p>
        </p:txBody>
      </p:sp>
    </p:spTree>
    <p:extLst>
      <p:ext uri="{BB962C8B-B14F-4D97-AF65-F5344CB8AC3E}">
        <p14:creationId xmlns:p14="http://schemas.microsoft.com/office/powerpoint/2010/main" val="119245833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77</a:t>
            </a:fld>
            <a:endParaRPr lang="es-PE"/>
          </a:p>
        </p:txBody>
      </p:sp>
      <p:sp>
        <p:nvSpPr>
          <p:cNvPr id="3" name="2 Marcador de contenido"/>
          <p:cNvSpPr>
            <a:spLocks noGrp="1"/>
          </p:cNvSpPr>
          <p:nvPr>
            <p:ph idx="4294967295"/>
          </p:nvPr>
        </p:nvSpPr>
        <p:spPr>
          <a:xfrm>
            <a:off x="0" y="1244600"/>
            <a:ext cx="10674350" cy="5797550"/>
          </a:xfrm>
        </p:spPr>
        <p:txBody>
          <a:bodyPr>
            <a:normAutofit/>
          </a:bodyPr>
          <a:lstStyle/>
          <a:p>
            <a:pPr marL="900113" lvl="1" indent="-365125" algn="just">
              <a:lnSpc>
                <a:spcPct val="100000"/>
              </a:lnSpc>
              <a:spcBef>
                <a:spcPts val="1000"/>
              </a:spcBef>
              <a:defRPr/>
            </a:pPr>
            <a:r>
              <a:rPr lang="es-PE" dirty="0" smtClean="0"/>
              <a:t>Una </a:t>
            </a:r>
            <a:r>
              <a:rPr lang="es-PE" dirty="0"/>
              <a:t>vez aprobada la contratación directa, la Entidad la efectúa mediante acciones inmediatas, requiriéndose invitar a un solo proveedor, cuya oferta cumpla con las características y condiciones establecidas en </a:t>
            </a:r>
            <a:r>
              <a:rPr lang="es-PE" dirty="0" smtClean="0"/>
              <a:t>las Bases, que deben contener como mínimo:  </a:t>
            </a:r>
            <a:endParaRPr lang="es-PE" dirty="0"/>
          </a:p>
          <a:p>
            <a:pPr marL="1168400" indent="-268288">
              <a:buFont typeface="Calibri" panose="020F0502020204030204" pitchFamily="34" charset="0"/>
              <a:buChar char="-"/>
            </a:pPr>
            <a:r>
              <a:rPr lang="es-PE" sz="2400" dirty="0"/>
              <a:t>Denominación del objeto de contratación </a:t>
            </a:r>
          </a:p>
          <a:p>
            <a:pPr marL="1168400" indent="-268288">
              <a:buFont typeface="Calibri" panose="020F0502020204030204" pitchFamily="34" charset="0"/>
              <a:buChar char="-"/>
            </a:pPr>
            <a:r>
              <a:rPr lang="es-PE" sz="2400" dirty="0"/>
              <a:t>Especificaciones Técnicas, </a:t>
            </a:r>
            <a:r>
              <a:rPr lang="es-PE" sz="2400" dirty="0" smtClean="0"/>
              <a:t>Términos </a:t>
            </a:r>
            <a:r>
              <a:rPr lang="es-PE" sz="2400" dirty="0"/>
              <a:t>de Referencia o Expediente </a:t>
            </a:r>
            <a:r>
              <a:rPr lang="es-PE" sz="2400" dirty="0" smtClean="0"/>
              <a:t>Técnico </a:t>
            </a:r>
            <a:endParaRPr lang="es-PE" sz="2400" dirty="0"/>
          </a:p>
          <a:p>
            <a:pPr marL="1168400" indent="-268288">
              <a:buFont typeface="Calibri" panose="020F0502020204030204" pitchFamily="34" charset="0"/>
              <a:buChar char="-"/>
            </a:pPr>
            <a:r>
              <a:rPr lang="es-PE" sz="2400" dirty="0"/>
              <a:t>Modalidad de ejecución de llave en mano </a:t>
            </a:r>
          </a:p>
          <a:p>
            <a:pPr marL="1168400" indent="-268288">
              <a:buFont typeface="Calibri" panose="020F0502020204030204" pitchFamily="34" charset="0"/>
              <a:buChar char="-"/>
            </a:pPr>
            <a:r>
              <a:rPr lang="es-PE" sz="2400" dirty="0"/>
              <a:t>Sistema de contratación</a:t>
            </a:r>
          </a:p>
          <a:p>
            <a:pPr marL="1168400" indent="-268288">
              <a:buFont typeface="Calibri" panose="020F0502020204030204" pitchFamily="34" charset="0"/>
              <a:buChar char="-"/>
            </a:pPr>
            <a:r>
              <a:rPr lang="es-PE" sz="2400" dirty="0"/>
              <a:t>Garantías aplicables </a:t>
            </a:r>
          </a:p>
          <a:p>
            <a:pPr marL="1168400" indent="-268288">
              <a:buFont typeface="Calibri" panose="020F0502020204030204" pitchFamily="34" charset="0"/>
              <a:buChar char="-"/>
            </a:pPr>
            <a:r>
              <a:rPr lang="es-PE" sz="2400" dirty="0"/>
              <a:t>Proforma de Contrato </a:t>
            </a:r>
          </a:p>
          <a:p>
            <a:pPr marL="900113" lvl="1" indent="-365125" algn="just">
              <a:lnSpc>
                <a:spcPct val="100000"/>
              </a:lnSpc>
              <a:spcBef>
                <a:spcPts val="1000"/>
              </a:spcBef>
              <a:defRPr/>
            </a:pPr>
            <a:r>
              <a:rPr lang="es-PE" dirty="0"/>
              <a:t>La oferta puede ser obtenida, por cualquier medio de comunicación</a:t>
            </a:r>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15"/>
              <a:defRPr/>
            </a:pPr>
            <a:r>
              <a:rPr lang="es-PE" sz="3000" dirty="0" smtClean="0"/>
              <a:t>Procedimiento para Contrataciones </a:t>
            </a:r>
            <a:r>
              <a:rPr lang="es-PE" sz="3000" dirty="0"/>
              <a:t>Directas</a:t>
            </a:r>
          </a:p>
        </p:txBody>
      </p:sp>
    </p:spTree>
    <p:extLst>
      <p:ext uri="{BB962C8B-B14F-4D97-AF65-F5344CB8AC3E}">
        <p14:creationId xmlns:p14="http://schemas.microsoft.com/office/powerpoint/2010/main" val="254461798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smtClean="0">
                <a:latin typeface="Calibri" pitchFamily="34" charset="0"/>
              </a:rPr>
              <a:t>Subasta Inversa Electrónica</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78</a:t>
            </a:fld>
            <a:endParaRPr lang="es-PE"/>
          </a:p>
        </p:txBody>
      </p:sp>
    </p:spTree>
    <p:extLst>
      <p:ext uri="{BB962C8B-B14F-4D97-AF65-F5344CB8AC3E}">
        <p14:creationId xmlns:p14="http://schemas.microsoft.com/office/powerpoint/2010/main" val="193467011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79</a:t>
            </a:fld>
            <a:endParaRPr lang="es-PE"/>
          </a:p>
        </p:txBody>
      </p:sp>
      <p:sp>
        <p:nvSpPr>
          <p:cNvPr id="3" name="2 Marcador de contenido"/>
          <p:cNvSpPr>
            <a:spLocks noGrp="1"/>
          </p:cNvSpPr>
          <p:nvPr>
            <p:ph idx="4294967295"/>
          </p:nvPr>
        </p:nvSpPr>
        <p:spPr>
          <a:xfrm>
            <a:off x="0" y="1244600"/>
            <a:ext cx="10071100" cy="4902200"/>
          </a:xfrm>
        </p:spPr>
        <p:txBody>
          <a:bodyPr>
            <a:normAutofit/>
          </a:bodyPr>
          <a:lstStyle/>
          <a:p>
            <a:pPr marL="450850" lvl="1" indent="-366713" algn="just">
              <a:lnSpc>
                <a:spcPct val="100000"/>
              </a:lnSpc>
              <a:spcBef>
                <a:spcPts val="1000"/>
              </a:spcBef>
              <a:defRPr/>
            </a:pPr>
            <a:r>
              <a:rPr lang="es-PE" dirty="0"/>
              <a:t>Contratación de bienes y servicios comunes que cuenten con ﬁcha técnica y se encuentren incluidos en el Listado de Bienes y Servicios Comunes.</a:t>
            </a:r>
          </a:p>
          <a:p>
            <a:pPr marL="450850" lvl="1" indent="-366713" algn="just">
              <a:lnSpc>
                <a:spcPct val="100000"/>
              </a:lnSpc>
              <a:spcBef>
                <a:spcPts val="1000"/>
              </a:spcBef>
              <a:defRPr/>
            </a:pPr>
            <a:r>
              <a:rPr lang="es-PE" dirty="0"/>
              <a:t>Postor ganador es aquel que oferte el menor precio</a:t>
            </a:r>
          </a:p>
          <a:p>
            <a:pPr marL="450850" lvl="1" indent="-366713" algn="just">
              <a:lnSpc>
                <a:spcPct val="100000"/>
              </a:lnSpc>
              <a:spcBef>
                <a:spcPts val="1000"/>
              </a:spcBef>
              <a:defRPr/>
            </a:pPr>
            <a:r>
              <a:rPr lang="es-PE" dirty="0"/>
              <a:t>Se realiza directamente a través del SEACE.</a:t>
            </a:r>
            <a:endParaRPr lang="es-ES" dirty="0"/>
          </a:p>
          <a:p>
            <a:pPr marL="450850" lvl="1" indent="-366713" algn="just">
              <a:lnSpc>
                <a:spcPct val="100000"/>
              </a:lnSpc>
              <a:spcBef>
                <a:spcPts val="1000"/>
              </a:spcBef>
              <a:defRPr/>
            </a:pPr>
            <a:r>
              <a:rPr lang="es-PE" dirty="0"/>
              <a:t>PERÚ COMPRAS </a:t>
            </a:r>
            <a:r>
              <a:rPr lang="es-PE" dirty="0" smtClean="0"/>
              <a:t>aprueba </a:t>
            </a:r>
            <a:r>
              <a:rPr lang="es-PE" dirty="0"/>
              <a:t>las fichas técnicas de los bienes y servicios </a:t>
            </a:r>
            <a:r>
              <a:rPr lang="es-PE" dirty="0" smtClean="0"/>
              <a:t>del  </a:t>
            </a:r>
            <a:r>
              <a:rPr lang="es-PE" dirty="0"/>
              <a:t>Listado de Bienes y Servicios Comunes al que se accede a través del SEACE, pudiendo ser objeto de modificación o exclusión, previo sustento técnico.</a:t>
            </a:r>
            <a:endParaRPr lang="es-ES" dirty="0"/>
          </a:p>
          <a:p>
            <a:pPr marL="450850" lvl="1" indent="-366713" algn="just">
              <a:lnSpc>
                <a:spcPct val="100000"/>
              </a:lnSpc>
              <a:spcBef>
                <a:spcPts val="1000"/>
              </a:spcBef>
              <a:defRPr/>
            </a:pPr>
            <a:r>
              <a:rPr lang="es-PE" dirty="0"/>
              <a:t>Para aprobar </a:t>
            </a:r>
            <a:r>
              <a:rPr lang="es-PE" dirty="0" smtClean="0"/>
              <a:t>ficha PERÚ </a:t>
            </a:r>
            <a:r>
              <a:rPr lang="es-PE" dirty="0"/>
              <a:t>COMPRAS puede solicitar información u opinión técnica a </a:t>
            </a:r>
            <a:r>
              <a:rPr lang="es-PE" dirty="0" smtClean="0"/>
              <a:t>otras Entidades </a:t>
            </a:r>
            <a:r>
              <a:rPr lang="es-PE" dirty="0"/>
              <a:t>del Estado, las que deben </a:t>
            </a:r>
            <a:r>
              <a:rPr lang="es-PE" dirty="0" smtClean="0"/>
              <a:t>brindarla </a:t>
            </a:r>
            <a:r>
              <a:rPr lang="es-PE" dirty="0"/>
              <a:t>de manera idónea y oportuna, bajo responsabilidad. </a:t>
            </a:r>
            <a:r>
              <a:rPr lang="es-PE" dirty="0" smtClean="0"/>
              <a:t>Así </a:t>
            </a:r>
            <a:r>
              <a:rPr lang="es-PE" dirty="0"/>
              <a:t>también, puede solicitar información a gremios, organismos u otras que se estime pertinente.</a:t>
            </a:r>
            <a:endParaRPr lang="es-ES" dirty="0"/>
          </a:p>
          <a:p>
            <a:pPr marL="450850" lvl="1" indent="-366713" algn="just">
              <a:lnSpc>
                <a:spcPct val="100000"/>
              </a:lnSpc>
              <a:spcBef>
                <a:spcPts val="1000"/>
              </a:spcBef>
              <a:defRPr/>
            </a:pPr>
            <a:endParaRPr lang="es-ES"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a:defRPr/>
            </a:pPr>
            <a:r>
              <a:rPr lang="es-PE" sz="3000" dirty="0"/>
              <a:t>Subasta Inversa Electrónica</a:t>
            </a:r>
          </a:p>
        </p:txBody>
      </p:sp>
    </p:spTree>
    <p:extLst>
      <p:ext uri="{BB962C8B-B14F-4D97-AF65-F5344CB8AC3E}">
        <p14:creationId xmlns:p14="http://schemas.microsoft.com/office/powerpoint/2010/main" val="3809700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a:t>
            </a:fld>
            <a:endParaRPr lang="es-PE"/>
          </a:p>
        </p:txBody>
      </p:sp>
      <p:sp>
        <p:nvSpPr>
          <p:cNvPr id="7171" name="1 Título"/>
          <p:cNvSpPr>
            <a:spLocks noGrp="1"/>
          </p:cNvSpPr>
          <p:nvPr>
            <p:ph type="ctrTitle" idx="4294967295"/>
          </p:nvPr>
        </p:nvSpPr>
        <p:spPr>
          <a:xfrm>
            <a:off x="0" y="404813"/>
            <a:ext cx="12192000" cy="936625"/>
          </a:xfrm>
        </p:spPr>
        <p:txBody>
          <a:bodyPr>
            <a:noAutofit/>
          </a:bodyPr>
          <a:lstStyle/>
          <a:p>
            <a:pPr algn="ctr">
              <a:defRPr/>
            </a:pPr>
            <a:r>
              <a:rPr lang="es-PE" sz="4000" dirty="0">
                <a:cs typeface="Arial" charset="0"/>
              </a:rPr>
              <a:t>Licitación Pública para </a:t>
            </a:r>
            <a:br>
              <a:rPr lang="es-PE" sz="4000" dirty="0">
                <a:cs typeface="Arial" charset="0"/>
              </a:rPr>
            </a:br>
            <a:r>
              <a:rPr lang="es-PE" sz="4000" dirty="0">
                <a:cs typeface="Arial" charset="0"/>
              </a:rPr>
              <a:t>Obras con Precalificación (2)</a:t>
            </a:r>
            <a:endParaRPr lang="es-ES" sz="4000" dirty="0">
              <a:cs typeface="Arial" charset="0"/>
            </a:endParaRPr>
          </a:p>
        </p:txBody>
      </p:sp>
      <p:sp>
        <p:nvSpPr>
          <p:cNvPr id="18435" name="Rectangle 3"/>
          <p:cNvSpPr>
            <a:spLocks noGrp="1" noChangeArrowheads="1"/>
          </p:cNvSpPr>
          <p:nvPr>
            <p:ph type="subTitle" idx="4294967295"/>
          </p:nvPr>
        </p:nvSpPr>
        <p:spPr>
          <a:xfrm>
            <a:off x="0" y="2182813"/>
            <a:ext cx="2847975" cy="1101725"/>
          </a:xfrm>
          <a:solidFill>
            <a:srgbClr val="FFFF99"/>
          </a:solidFill>
          <a:ln w="22225">
            <a:solidFill>
              <a:schemeClr val="tx1"/>
            </a:solidFill>
            <a:miter lim="800000"/>
            <a:headEnd/>
            <a:tailEnd/>
          </a:ln>
        </p:spPr>
        <p:txBody>
          <a:bodyPr tIns="54000" bIns="54000" anchor="ctr">
            <a:normAutofit/>
          </a:bodyPr>
          <a:lstStyle/>
          <a:p>
            <a:pPr marL="0" indent="0" algn="ctr">
              <a:spcBef>
                <a:spcPct val="50000"/>
              </a:spcBef>
              <a:buFontTx/>
              <a:buNone/>
            </a:pPr>
            <a:r>
              <a:rPr kumimoji="1" lang="es-ES_tradnl" sz="1800" b="1" dirty="0">
                <a:latin typeface="Arial" panose="020B0604020202020204" pitchFamily="34" charset="0"/>
                <a:cs typeface="Arial" panose="020B0604020202020204" pitchFamily="34" charset="0"/>
              </a:rPr>
              <a:t>PRESENTACION </a:t>
            </a:r>
          </a:p>
          <a:p>
            <a:pPr marL="0" indent="0" algn="ctr">
              <a:spcBef>
                <a:spcPct val="50000"/>
              </a:spcBef>
              <a:buFontTx/>
              <a:buNone/>
            </a:pPr>
            <a:r>
              <a:rPr kumimoji="1" lang="es-ES_tradnl" sz="1800" b="1" dirty="0">
                <a:latin typeface="Arial" panose="020B0604020202020204" pitchFamily="34" charset="0"/>
                <a:cs typeface="Arial" panose="020B0604020202020204" pitchFamily="34" charset="0"/>
              </a:rPr>
              <a:t>DE OFERTAS</a:t>
            </a:r>
            <a:endParaRPr kumimoji="1" lang="es-ES" sz="1800" b="1" dirty="0">
              <a:latin typeface="Arial" panose="020B0604020202020204" pitchFamily="34" charset="0"/>
              <a:cs typeface="Arial" panose="020B0604020202020204" pitchFamily="34" charset="0"/>
            </a:endParaRPr>
          </a:p>
        </p:txBody>
      </p:sp>
      <p:sp>
        <p:nvSpPr>
          <p:cNvPr id="18436" name="Rectangle 4"/>
          <p:cNvSpPr>
            <a:spLocks noChangeArrowheads="1"/>
          </p:cNvSpPr>
          <p:nvPr/>
        </p:nvSpPr>
        <p:spPr bwMode="auto">
          <a:xfrm>
            <a:off x="6887634" y="2182814"/>
            <a:ext cx="3240617" cy="1430337"/>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OTORGAMIENTO </a:t>
            </a:r>
            <a:r>
              <a:rPr kumimoji="1" lang="es-ES_tradnl" sz="1800" dirty="0" smtClean="0">
                <a:latin typeface="Arial" panose="020B0604020202020204" pitchFamily="34" charset="0"/>
              </a:rPr>
              <a:t>                    DE </a:t>
            </a:r>
            <a:r>
              <a:rPr kumimoji="1" lang="es-ES_tradnl" sz="1800" dirty="0">
                <a:latin typeface="Arial" panose="020B0604020202020204" pitchFamily="34" charset="0"/>
              </a:rPr>
              <a:t>BUENA PRO</a:t>
            </a:r>
            <a:endParaRPr kumimoji="1" lang="es-ES" sz="1800" dirty="0">
              <a:latin typeface="Arial" panose="020B0604020202020204" pitchFamily="34" charset="0"/>
            </a:endParaRPr>
          </a:p>
        </p:txBody>
      </p:sp>
      <p:sp>
        <p:nvSpPr>
          <p:cNvPr id="37893" name="Rectangle 6"/>
          <p:cNvSpPr>
            <a:spLocks noChangeArrowheads="1"/>
          </p:cNvSpPr>
          <p:nvPr/>
        </p:nvSpPr>
        <p:spPr bwMode="auto">
          <a:xfrm>
            <a:off x="774700" y="4860926"/>
            <a:ext cx="2751667" cy="1376363"/>
          </a:xfrm>
          <a:prstGeom prst="rect">
            <a:avLst/>
          </a:prstGeom>
          <a:solidFill>
            <a:srgbClr val="FFFF99"/>
          </a:solidFill>
          <a:ln w="22225">
            <a:solidFill>
              <a:schemeClr val="tx1"/>
            </a:solidFill>
            <a:miter lim="800000"/>
            <a:headEnd/>
            <a:tailEnd/>
          </a:ln>
        </p:spPr>
        <p:txBody>
          <a:bodyPr tIns="54000" bIns="54000" anchor="ctr"/>
          <a:lstStyle/>
          <a:p>
            <a:pPr algn="ctr">
              <a:lnSpc>
                <a:spcPct val="90000"/>
              </a:lnSpc>
              <a:spcBef>
                <a:spcPct val="50000"/>
              </a:spcBef>
              <a:defRPr/>
            </a:pPr>
            <a:r>
              <a:rPr kumimoji="1" lang="es-ES_tradnl" b="1" dirty="0">
                <a:latin typeface="Arial" panose="020B0604020202020204" pitchFamily="34" charset="0"/>
                <a:cs typeface="Arial" panose="020B0604020202020204" pitchFamily="34" charset="0"/>
              </a:rPr>
              <a:t>EVALUACION  </a:t>
            </a:r>
          </a:p>
          <a:p>
            <a:pPr algn="ctr">
              <a:lnSpc>
                <a:spcPct val="90000"/>
              </a:lnSpc>
              <a:spcBef>
                <a:spcPct val="50000"/>
              </a:spcBef>
              <a:defRPr/>
            </a:pPr>
            <a:r>
              <a:rPr kumimoji="1" lang="es-ES_tradnl" b="1" dirty="0">
                <a:latin typeface="Arial" panose="020B0604020202020204" pitchFamily="34" charset="0"/>
                <a:cs typeface="Arial" panose="020B0604020202020204" pitchFamily="34" charset="0"/>
              </a:rPr>
              <a:t>DE OFERTAS</a:t>
            </a:r>
            <a:endParaRPr kumimoji="1" lang="es-ES" b="1" dirty="0">
              <a:latin typeface="Arial" panose="020B0604020202020204" pitchFamily="34" charset="0"/>
              <a:cs typeface="Arial" panose="020B0604020202020204" pitchFamily="34" charset="0"/>
            </a:endParaRPr>
          </a:p>
        </p:txBody>
      </p:sp>
      <p:cxnSp>
        <p:nvCxnSpPr>
          <p:cNvPr id="18438" name="AutoShape 8"/>
          <p:cNvCxnSpPr>
            <a:cxnSpLocks noChangeShapeType="1"/>
          </p:cNvCxnSpPr>
          <p:nvPr/>
        </p:nvCxnSpPr>
        <p:spPr bwMode="auto">
          <a:xfrm>
            <a:off x="4165601" y="5483225"/>
            <a:ext cx="1858433"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439" name="Rectangle 6"/>
          <p:cNvSpPr>
            <a:spLocks noChangeArrowheads="1"/>
          </p:cNvSpPr>
          <p:nvPr/>
        </p:nvSpPr>
        <p:spPr bwMode="auto">
          <a:xfrm flipH="1">
            <a:off x="6887634" y="4856163"/>
            <a:ext cx="3240617" cy="1376362"/>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r>
              <a:rPr kumimoji="1" lang="es-ES" sz="1800" dirty="0">
                <a:latin typeface="Arial" panose="020B0604020202020204" pitchFamily="34" charset="0"/>
              </a:rPr>
              <a:t>CALIFICACION</a:t>
            </a:r>
          </a:p>
          <a:p>
            <a:pPr algn="ctr"/>
            <a:r>
              <a:rPr kumimoji="1" lang="es-ES" sz="1800" dirty="0">
                <a:latin typeface="Arial" panose="020B0604020202020204" pitchFamily="34" charset="0"/>
              </a:rPr>
              <a:t>DE OFERTAS</a:t>
            </a:r>
          </a:p>
        </p:txBody>
      </p:sp>
      <p:sp>
        <p:nvSpPr>
          <p:cNvPr id="18440" name="Line 21"/>
          <p:cNvSpPr>
            <a:spLocks noChangeShapeType="1"/>
          </p:cNvSpPr>
          <p:nvPr/>
        </p:nvSpPr>
        <p:spPr bwMode="auto">
          <a:xfrm>
            <a:off x="1945217" y="3509963"/>
            <a:ext cx="0" cy="9683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8441" name="Line 21"/>
          <p:cNvSpPr>
            <a:spLocks noChangeShapeType="1"/>
          </p:cNvSpPr>
          <p:nvPr/>
        </p:nvSpPr>
        <p:spPr bwMode="auto">
          <a:xfrm flipH="1" flipV="1">
            <a:off x="8528051" y="3810001"/>
            <a:ext cx="0" cy="8493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8442" name="1 Rectángulo"/>
          <p:cNvSpPr>
            <a:spLocks noChangeArrowheads="1"/>
          </p:cNvSpPr>
          <p:nvPr/>
        </p:nvSpPr>
        <p:spPr bwMode="auto">
          <a:xfrm>
            <a:off x="3790951" y="2636838"/>
            <a:ext cx="278553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a:latin typeface="Arial" panose="020B0604020202020204" pitchFamily="34" charset="0"/>
              </a:rPr>
              <a:t>Min. 7 días hab de publicada relación de precalificados</a:t>
            </a:r>
          </a:p>
        </p:txBody>
      </p:sp>
    </p:spTree>
    <p:extLst>
      <p:ext uri="{BB962C8B-B14F-4D97-AF65-F5344CB8AC3E}">
        <p14:creationId xmlns:p14="http://schemas.microsoft.com/office/powerpoint/2010/main" val="3910125624"/>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80</a:t>
            </a:fld>
            <a:endParaRPr lang="es-PE"/>
          </a:p>
        </p:txBody>
      </p:sp>
      <p:sp>
        <p:nvSpPr>
          <p:cNvPr id="3" name="2 Marcador de contenido"/>
          <p:cNvSpPr>
            <a:spLocks noGrp="1"/>
          </p:cNvSpPr>
          <p:nvPr>
            <p:ph idx="4294967295"/>
          </p:nvPr>
        </p:nvSpPr>
        <p:spPr>
          <a:xfrm>
            <a:off x="0" y="1244600"/>
            <a:ext cx="10071100" cy="5127625"/>
          </a:xfrm>
        </p:spPr>
        <p:txBody>
          <a:bodyPr>
            <a:normAutofit lnSpcReduction="10000"/>
          </a:bodyPr>
          <a:lstStyle/>
          <a:p>
            <a:pPr marL="450850" lvl="1" indent="-366713" algn="just">
              <a:lnSpc>
                <a:spcPct val="100000"/>
              </a:lnSpc>
              <a:spcBef>
                <a:spcPts val="1000"/>
              </a:spcBef>
              <a:defRPr/>
            </a:pPr>
            <a:r>
              <a:rPr lang="es-PE" dirty="0" smtClean="0"/>
              <a:t>Es </a:t>
            </a:r>
            <a:r>
              <a:rPr lang="es-PE" dirty="0"/>
              <a:t>obligatoria a partir del día siguiente de publicadas las fichas técnicas en el SEACE, siempre que dicho bien y/o servicio no se encuentre incluido en los Catálogos Electrónicos de los Acuerdo Marco. </a:t>
            </a:r>
            <a:endParaRPr lang="es-ES" dirty="0"/>
          </a:p>
          <a:p>
            <a:pPr marL="450850" lvl="1" indent="-366713" algn="just">
              <a:lnSpc>
                <a:spcPct val="100000"/>
              </a:lnSpc>
              <a:spcBef>
                <a:spcPts val="1000"/>
              </a:spcBef>
              <a:defRPr/>
            </a:pPr>
            <a:r>
              <a:rPr lang="es-PE" dirty="0"/>
              <a:t>Entidades pueden emplear otro </a:t>
            </a:r>
            <a:r>
              <a:rPr lang="es-PE" dirty="0" smtClean="0"/>
              <a:t>procedimiento, </a:t>
            </a:r>
            <a:r>
              <a:rPr lang="es-PE" dirty="0"/>
              <a:t>previa autorización de PERÚ COMPRAS, debiendo adjuntar informe técnico que justifique su </a:t>
            </a:r>
            <a:r>
              <a:rPr lang="es-PE" dirty="0" smtClean="0"/>
              <a:t>necesidad.</a:t>
            </a:r>
          </a:p>
          <a:p>
            <a:pPr marL="450850" lvl="1" indent="-366713" algn="just">
              <a:lnSpc>
                <a:spcPct val="100000"/>
              </a:lnSpc>
              <a:spcBef>
                <a:spcPts val="1000"/>
              </a:spcBef>
              <a:defRPr/>
            </a:pPr>
            <a:r>
              <a:rPr lang="es-PE" dirty="0" smtClean="0"/>
              <a:t>Si Entidad convoca </a:t>
            </a:r>
            <a:r>
              <a:rPr lang="es-PE" dirty="0"/>
              <a:t>un procedimiento de selección </a:t>
            </a:r>
            <a:r>
              <a:rPr lang="es-PE" dirty="0" smtClean="0"/>
              <a:t>antes de que se publique la ficha técnica, </a:t>
            </a:r>
            <a:r>
              <a:rPr lang="es-PE" dirty="0"/>
              <a:t>debe continuar con dicho </a:t>
            </a:r>
            <a:r>
              <a:rPr lang="es-PE" dirty="0" smtClean="0"/>
              <a:t>procedimiento, y si se declara </a:t>
            </a:r>
            <a:r>
              <a:rPr lang="es-PE" dirty="0"/>
              <a:t>desierto, la convocatoria ulterior puede efectuarse por Subasta Inversa Electrónica </a:t>
            </a:r>
            <a:r>
              <a:rPr lang="es-PE" dirty="0">
                <a:solidFill>
                  <a:srgbClr val="FF0000"/>
                </a:solidFill>
              </a:rPr>
              <a:t>o por Adjudicación Simplificada.</a:t>
            </a:r>
            <a:endParaRPr lang="es-ES" dirty="0">
              <a:solidFill>
                <a:srgbClr val="FF0000"/>
              </a:solidFill>
            </a:endParaRPr>
          </a:p>
          <a:p>
            <a:pPr marL="450850" lvl="1" indent="-366713" algn="just">
              <a:lnSpc>
                <a:spcPct val="100000"/>
              </a:lnSpc>
              <a:spcBef>
                <a:spcPts val="1000"/>
              </a:spcBef>
              <a:defRPr/>
            </a:pPr>
            <a:r>
              <a:rPr lang="es-PE" dirty="0" smtClean="0"/>
              <a:t>Etapas: 1) convocatoria, 2) registro </a:t>
            </a:r>
            <a:r>
              <a:rPr lang="es-PE" dirty="0"/>
              <a:t>de participantes, registro y presentación de </a:t>
            </a:r>
            <a:r>
              <a:rPr lang="es-PE" dirty="0" smtClean="0"/>
              <a:t>ofertas, 3) apertura </a:t>
            </a:r>
            <a:r>
              <a:rPr lang="es-PE" dirty="0"/>
              <a:t>de ofertas y periodo de </a:t>
            </a:r>
            <a:r>
              <a:rPr lang="es-PE" dirty="0" smtClean="0"/>
              <a:t>lances y 4) </a:t>
            </a:r>
            <a:r>
              <a:rPr lang="es-PE" dirty="0"/>
              <a:t>Otorgamiento de la buena pro</a:t>
            </a:r>
            <a:r>
              <a:rPr lang="es-PE" dirty="0" smtClean="0"/>
              <a:t>.</a:t>
            </a:r>
          </a:p>
          <a:p>
            <a:pPr marL="450850" lvl="1" indent="-366713" algn="just">
              <a:lnSpc>
                <a:spcPct val="100000"/>
              </a:lnSpc>
              <a:spcBef>
                <a:spcPts val="1000"/>
              </a:spcBef>
              <a:defRPr/>
            </a:pPr>
            <a:r>
              <a:rPr lang="es-PE" dirty="0" smtClean="0"/>
              <a:t>Revisar a detalle el procedimiento en la Directiva N° 005-2016-OSCE/CD.</a:t>
            </a:r>
            <a:endParaRPr lang="es-ES" dirty="0"/>
          </a:p>
          <a:p>
            <a:pPr marL="450850" lvl="1" indent="-366713" algn="just">
              <a:lnSpc>
                <a:spcPct val="100000"/>
              </a:lnSpc>
              <a:spcBef>
                <a:spcPts val="1000"/>
              </a:spcBef>
              <a:defRPr/>
            </a:pPr>
            <a:endParaRPr lang="es-ES"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a:defRPr/>
            </a:pPr>
            <a:r>
              <a:rPr lang="es-PE" sz="3000" dirty="0"/>
              <a:t>Subasta Inversa Electrónica</a:t>
            </a:r>
          </a:p>
        </p:txBody>
      </p:sp>
    </p:spTree>
    <p:extLst>
      <p:ext uri="{BB962C8B-B14F-4D97-AF65-F5344CB8AC3E}">
        <p14:creationId xmlns:p14="http://schemas.microsoft.com/office/powerpoint/2010/main" val="215478604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smtClean="0">
                <a:latin typeface="Calibri" pitchFamily="34" charset="0"/>
              </a:rPr>
              <a:t>Acuerdo Marco</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81</a:t>
            </a:fld>
            <a:endParaRPr lang="es-PE"/>
          </a:p>
        </p:txBody>
      </p:sp>
    </p:spTree>
    <p:extLst>
      <p:ext uri="{BB962C8B-B14F-4D97-AF65-F5344CB8AC3E}">
        <p14:creationId xmlns:p14="http://schemas.microsoft.com/office/powerpoint/2010/main" val="403818103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82</a:t>
            </a:fld>
            <a:endParaRPr lang="es-PE"/>
          </a:p>
        </p:txBody>
      </p:sp>
      <p:sp>
        <p:nvSpPr>
          <p:cNvPr id="3" name="2 Marcador de contenido"/>
          <p:cNvSpPr>
            <a:spLocks noGrp="1"/>
          </p:cNvSpPr>
          <p:nvPr>
            <p:ph idx="4294967295"/>
          </p:nvPr>
        </p:nvSpPr>
        <p:spPr>
          <a:xfrm>
            <a:off x="0" y="1244600"/>
            <a:ext cx="10071100" cy="5127625"/>
          </a:xfrm>
        </p:spPr>
        <p:txBody>
          <a:bodyPr>
            <a:normAutofit/>
          </a:bodyPr>
          <a:lstStyle/>
          <a:p>
            <a:pPr marL="450850" lvl="1" indent="-366713" algn="just">
              <a:lnSpc>
                <a:spcPct val="100000"/>
              </a:lnSpc>
              <a:spcBef>
                <a:spcPts val="1000"/>
              </a:spcBef>
              <a:defRPr/>
            </a:pPr>
            <a:r>
              <a:rPr lang="es-PE" dirty="0"/>
              <a:t>Contratación de bienes y servicios incluidos en los Catálogos Electrónicos de los </a:t>
            </a:r>
            <a:r>
              <a:rPr lang="es-PE" dirty="0">
                <a:solidFill>
                  <a:srgbClr val="FF0000"/>
                </a:solidFill>
              </a:rPr>
              <a:t>Acuerdo</a:t>
            </a:r>
            <a:r>
              <a:rPr lang="es-PE" dirty="0"/>
              <a:t> Marco. </a:t>
            </a:r>
            <a:endParaRPr lang="es-ES" dirty="0"/>
          </a:p>
          <a:p>
            <a:pPr marL="450850" lvl="1" indent="-366713" algn="just">
              <a:lnSpc>
                <a:spcPct val="100000"/>
              </a:lnSpc>
              <a:spcBef>
                <a:spcPts val="1000"/>
              </a:spcBef>
              <a:defRPr/>
            </a:pPr>
            <a:r>
              <a:rPr lang="es-PE" dirty="0"/>
              <a:t>Se realiza directamente a través del SEACE.</a:t>
            </a:r>
            <a:endParaRPr lang="es-ES" dirty="0"/>
          </a:p>
          <a:p>
            <a:pPr marL="450850" lvl="1" indent="-366713" algn="just">
              <a:lnSpc>
                <a:spcPct val="100000"/>
              </a:lnSpc>
              <a:spcBef>
                <a:spcPts val="1000"/>
              </a:spcBef>
              <a:defRPr/>
            </a:pPr>
            <a:r>
              <a:rPr lang="es-PE" dirty="0" smtClean="0"/>
              <a:t>Es obligatoria </a:t>
            </a:r>
            <a:r>
              <a:rPr lang="es-PE" dirty="0"/>
              <a:t>desde el día de su entrada en vigencia, para lo cual el </a:t>
            </a:r>
            <a:r>
              <a:rPr lang="es-PE" dirty="0" smtClean="0"/>
              <a:t>OEC </a:t>
            </a:r>
            <a:r>
              <a:rPr lang="es-PE" dirty="0"/>
              <a:t>verifica que dichos Catálogos contengan el bien y/o servicio que permita la atención del requerimiento y que se cuente con la disponibilidad de recursos. </a:t>
            </a:r>
            <a:endParaRPr lang="es-ES" dirty="0"/>
          </a:p>
          <a:p>
            <a:pPr marL="450850" lvl="1" indent="-366713" algn="just">
              <a:lnSpc>
                <a:spcPct val="100000"/>
              </a:lnSpc>
              <a:spcBef>
                <a:spcPts val="1000"/>
              </a:spcBef>
              <a:defRPr/>
            </a:pPr>
            <a:r>
              <a:rPr lang="es-PE" dirty="0"/>
              <a:t>Si Entidad convoca un procedimiento de selección </a:t>
            </a:r>
            <a:r>
              <a:rPr lang="es-PE" dirty="0" smtClean="0"/>
              <a:t>sobre los mismos bienes y servicios, antes </a:t>
            </a:r>
            <a:r>
              <a:rPr lang="es-PE" dirty="0"/>
              <a:t>de que se publique </a:t>
            </a:r>
            <a:r>
              <a:rPr lang="es-PE" dirty="0" smtClean="0"/>
              <a:t>el Catálogo Electrónico, </a:t>
            </a:r>
            <a:r>
              <a:rPr lang="es-PE" dirty="0"/>
              <a:t>debe continuar con dicho procedimiento, y si se declara desierto, la </a:t>
            </a:r>
            <a:r>
              <a:rPr lang="es-PE" dirty="0" smtClean="0"/>
              <a:t>contratación </a:t>
            </a:r>
            <a:r>
              <a:rPr lang="es-PE" dirty="0"/>
              <a:t>debe efectuarse a través del Catálogo Electrónico.</a:t>
            </a:r>
            <a:endParaRPr lang="es-ES" dirty="0"/>
          </a:p>
          <a:p>
            <a:pPr marL="450850" lvl="1" indent="-366713" algn="just">
              <a:lnSpc>
                <a:spcPct val="100000"/>
              </a:lnSpc>
              <a:spcBef>
                <a:spcPts val="1000"/>
              </a:spcBef>
              <a:defRPr/>
            </a:pPr>
            <a:endParaRPr lang="es-ES"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a:defRPr/>
            </a:pPr>
            <a:r>
              <a:rPr lang="es-PE" sz="3000" dirty="0" smtClean="0">
                <a:solidFill>
                  <a:srgbClr val="FF0000"/>
                </a:solidFill>
              </a:rPr>
              <a:t>Acuerdo</a:t>
            </a:r>
            <a:r>
              <a:rPr lang="es-PE" sz="3000" dirty="0" smtClean="0"/>
              <a:t> Marco</a:t>
            </a:r>
            <a:endParaRPr lang="es-PE" sz="3000" dirty="0"/>
          </a:p>
        </p:txBody>
      </p:sp>
    </p:spTree>
    <p:extLst>
      <p:ext uri="{BB962C8B-B14F-4D97-AF65-F5344CB8AC3E}">
        <p14:creationId xmlns:p14="http://schemas.microsoft.com/office/powerpoint/2010/main" val="253122699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83</a:t>
            </a:fld>
            <a:endParaRPr lang="es-PE"/>
          </a:p>
        </p:txBody>
      </p:sp>
      <p:sp>
        <p:nvSpPr>
          <p:cNvPr id="3" name="2 Marcador de contenido"/>
          <p:cNvSpPr>
            <a:spLocks noGrp="1"/>
          </p:cNvSpPr>
          <p:nvPr>
            <p:ph idx="4294967295"/>
          </p:nvPr>
        </p:nvSpPr>
        <p:spPr>
          <a:xfrm>
            <a:off x="0" y="1244600"/>
            <a:ext cx="10071100" cy="4916488"/>
          </a:xfrm>
        </p:spPr>
        <p:txBody>
          <a:bodyPr>
            <a:normAutofit/>
          </a:bodyPr>
          <a:lstStyle/>
          <a:p>
            <a:pPr marL="450850" lvl="1" indent="-366713" algn="just">
              <a:lnSpc>
                <a:spcPct val="100000"/>
              </a:lnSpc>
              <a:spcBef>
                <a:spcPts val="1000"/>
              </a:spcBef>
              <a:defRPr/>
            </a:pPr>
            <a:r>
              <a:rPr lang="es-PE" dirty="0"/>
              <a:t>Convocatoria para la selección de proveedores contempla reglas especiales: que establecen condiciones para actuaciones preparatorias, reglas del procedimiento y las condiciones aplicables durante la ejecución contractual. </a:t>
            </a:r>
            <a:endParaRPr lang="es-ES" dirty="0"/>
          </a:p>
          <a:p>
            <a:pPr marL="450850" lvl="1" indent="-366713" algn="just">
              <a:lnSpc>
                <a:spcPct val="100000"/>
              </a:lnSpc>
              <a:spcBef>
                <a:spcPts val="1000"/>
              </a:spcBef>
              <a:defRPr/>
            </a:pPr>
            <a:r>
              <a:rPr lang="es-PE" dirty="0"/>
              <a:t>Formalización de un Acuerdo Marco entre PERÚ COMPRAS y proveedores adjudicatarios, supone la aceptación de los términos y condiciones establecidas, tales como causales de suspensión, penalidades, u otros. </a:t>
            </a:r>
            <a:endParaRPr lang="es-ES" dirty="0"/>
          </a:p>
          <a:p>
            <a:pPr marL="450850" lvl="1" indent="-366713" algn="just">
              <a:lnSpc>
                <a:spcPct val="100000"/>
              </a:lnSpc>
              <a:spcBef>
                <a:spcPts val="1000"/>
              </a:spcBef>
              <a:defRPr/>
            </a:pPr>
            <a:r>
              <a:rPr lang="es-PE" dirty="0"/>
              <a:t>PERÚ COMPRAS puede revisar </a:t>
            </a:r>
            <a:r>
              <a:rPr lang="es-PE" dirty="0" smtClean="0"/>
              <a:t>Catálogos Electrónicos de Acuerdos Marco, pudiendo </a:t>
            </a:r>
            <a:r>
              <a:rPr lang="es-PE" dirty="0"/>
              <a:t>solicitar </a:t>
            </a:r>
            <a:r>
              <a:rPr lang="es-PE" dirty="0" smtClean="0"/>
              <a:t>información a proveedores </a:t>
            </a:r>
            <a:r>
              <a:rPr lang="es-PE" dirty="0"/>
              <a:t>adjudicatarios y a </a:t>
            </a:r>
            <a:r>
              <a:rPr lang="es-PE" dirty="0" smtClean="0"/>
              <a:t>Entidades. </a:t>
            </a:r>
            <a:endParaRPr lang="es-ES" dirty="0"/>
          </a:p>
          <a:p>
            <a:pPr marL="450850" lvl="1" indent="-366713" algn="just">
              <a:lnSpc>
                <a:spcPct val="100000"/>
              </a:lnSpc>
              <a:spcBef>
                <a:spcPts val="1000"/>
              </a:spcBef>
              <a:defRPr/>
            </a:pPr>
            <a:r>
              <a:rPr lang="es-PE" dirty="0"/>
              <a:t>Entidades son responsables de aplicar </a:t>
            </a:r>
            <a:r>
              <a:rPr lang="es-PE" dirty="0" smtClean="0"/>
              <a:t>reglas </a:t>
            </a:r>
            <a:r>
              <a:rPr lang="es-PE" dirty="0"/>
              <a:t>establecidas en </a:t>
            </a:r>
            <a:r>
              <a:rPr lang="es-PE" dirty="0" smtClean="0"/>
              <a:t>Acuerdo </a:t>
            </a:r>
            <a:r>
              <a:rPr lang="es-PE" dirty="0"/>
              <a:t>Marco, </a:t>
            </a:r>
            <a:r>
              <a:rPr lang="es-PE" dirty="0" smtClean="0">
                <a:solidFill>
                  <a:srgbClr val="FF0000"/>
                </a:solidFill>
              </a:rPr>
              <a:t>que pueden </a:t>
            </a:r>
            <a:r>
              <a:rPr lang="es-PE" dirty="0">
                <a:solidFill>
                  <a:srgbClr val="FF0000"/>
                </a:solidFill>
              </a:rPr>
              <a:t>considerar </a:t>
            </a:r>
            <a:r>
              <a:rPr lang="es-PE" dirty="0" smtClean="0">
                <a:solidFill>
                  <a:srgbClr val="FF0000"/>
                </a:solidFill>
              </a:rPr>
              <a:t>efectuar </a:t>
            </a:r>
            <a:r>
              <a:rPr lang="es-PE" dirty="0">
                <a:solidFill>
                  <a:srgbClr val="FF0000"/>
                </a:solidFill>
              </a:rPr>
              <a:t>una subasta entre los proveedores adjudicatarios.</a:t>
            </a:r>
            <a:endParaRPr lang="es-ES" dirty="0">
              <a:solidFill>
                <a:srgbClr val="FF0000"/>
              </a:solidFill>
            </a:endParaRPr>
          </a:p>
          <a:p>
            <a:pPr marL="450850" lvl="1" indent="-366713" algn="just">
              <a:lnSpc>
                <a:spcPct val="100000"/>
              </a:lnSpc>
              <a:spcBef>
                <a:spcPts val="1000"/>
              </a:spcBef>
              <a:defRPr/>
            </a:pPr>
            <a:endParaRPr lang="es-ES"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a:defRPr/>
            </a:pPr>
            <a:r>
              <a:rPr lang="es-PE" sz="3000" dirty="0" smtClean="0">
                <a:solidFill>
                  <a:srgbClr val="FF0000"/>
                </a:solidFill>
              </a:rPr>
              <a:t>Acuerdo</a:t>
            </a:r>
            <a:r>
              <a:rPr lang="es-PE" sz="3000" dirty="0" smtClean="0"/>
              <a:t> Marco</a:t>
            </a:r>
            <a:endParaRPr lang="es-PE" sz="3000" dirty="0"/>
          </a:p>
        </p:txBody>
      </p:sp>
    </p:spTree>
    <p:extLst>
      <p:ext uri="{BB962C8B-B14F-4D97-AF65-F5344CB8AC3E}">
        <p14:creationId xmlns:p14="http://schemas.microsoft.com/office/powerpoint/2010/main" val="13541587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84</a:t>
            </a:fld>
            <a:endParaRPr lang="es-PE"/>
          </a:p>
        </p:txBody>
      </p:sp>
      <p:sp>
        <p:nvSpPr>
          <p:cNvPr id="3" name="2 Marcador de contenido"/>
          <p:cNvSpPr>
            <a:spLocks noGrp="1"/>
          </p:cNvSpPr>
          <p:nvPr>
            <p:ph idx="4294967295"/>
          </p:nvPr>
        </p:nvSpPr>
        <p:spPr>
          <a:xfrm>
            <a:off x="0" y="1244600"/>
            <a:ext cx="10071100" cy="4916488"/>
          </a:xfrm>
        </p:spPr>
        <p:txBody>
          <a:bodyPr>
            <a:normAutofit/>
          </a:bodyPr>
          <a:lstStyle/>
          <a:p>
            <a:pPr marL="450850" lvl="1" indent="-366713" algn="just">
              <a:lnSpc>
                <a:spcPct val="100000"/>
              </a:lnSpc>
              <a:spcBef>
                <a:spcPts val="1000"/>
              </a:spcBef>
              <a:defRPr/>
            </a:pPr>
            <a:r>
              <a:rPr lang="es-PE" dirty="0" smtClean="0"/>
              <a:t>Proveedor </a:t>
            </a:r>
            <a:r>
              <a:rPr lang="es-PE" dirty="0"/>
              <a:t>adjudicatario puede restringir </a:t>
            </a:r>
            <a:r>
              <a:rPr lang="es-PE" dirty="0" smtClean="0"/>
              <a:t>contratación </a:t>
            </a:r>
            <a:r>
              <a:rPr lang="es-PE" dirty="0"/>
              <a:t>cuando la Entidad tenga retraso en el pago de deudas derivadas de cualquier tipo de obligación con dicho proveedor, retraso en el pago de las obligaciones asumidas frente a otro proveedor adjudicatario, </a:t>
            </a:r>
            <a:r>
              <a:rPr lang="es-PE" dirty="0">
                <a:solidFill>
                  <a:srgbClr val="FF0000"/>
                </a:solidFill>
              </a:rPr>
              <a:t>u otros casos que se determinen en los documentos de la convocatoria.</a:t>
            </a:r>
            <a:endParaRPr lang="es-ES" dirty="0">
              <a:solidFill>
                <a:srgbClr val="FF0000"/>
              </a:solidFill>
            </a:endParaRPr>
          </a:p>
          <a:p>
            <a:pPr marL="450850" lvl="1" indent="-366713" algn="just">
              <a:lnSpc>
                <a:spcPct val="100000"/>
              </a:lnSpc>
              <a:spcBef>
                <a:spcPts val="1000"/>
              </a:spcBef>
              <a:defRPr/>
            </a:pPr>
            <a:r>
              <a:rPr lang="es-PE" dirty="0" smtClean="0"/>
              <a:t>Plazo </a:t>
            </a:r>
            <a:r>
              <a:rPr lang="es-PE" dirty="0"/>
              <a:t>de vigencia de </a:t>
            </a:r>
            <a:r>
              <a:rPr lang="es-PE" dirty="0" smtClean="0"/>
              <a:t>Catálogos </a:t>
            </a:r>
            <a:r>
              <a:rPr lang="es-PE" dirty="0"/>
              <a:t>Electrónicos de Acuerdos Marco es especificado en </a:t>
            </a:r>
            <a:r>
              <a:rPr lang="es-PE" dirty="0" smtClean="0"/>
              <a:t>documentos </a:t>
            </a:r>
            <a:r>
              <a:rPr lang="es-PE" dirty="0"/>
              <a:t>de </a:t>
            </a:r>
            <a:r>
              <a:rPr lang="es-PE" dirty="0" smtClean="0"/>
              <a:t>convocatoria</a:t>
            </a:r>
            <a:r>
              <a:rPr lang="es-PE" dirty="0"/>
              <a:t>, </a:t>
            </a:r>
            <a:r>
              <a:rPr lang="es-PE" dirty="0" smtClean="0"/>
              <a:t>pudiendo </a:t>
            </a:r>
            <a:r>
              <a:rPr lang="es-PE" dirty="0"/>
              <a:t>ser </a:t>
            </a:r>
            <a:r>
              <a:rPr lang="es-PE" dirty="0" smtClean="0"/>
              <a:t>extendido </a:t>
            </a:r>
            <a:r>
              <a:rPr lang="es-PE" dirty="0"/>
              <a:t>sucesivamente, previa aprobación de </a:t>
            </a:r>
            <a:r>
              <a:rPr lang="es-PE" dirty="0" smtClean="0"/>
              <a:t>PERÚ COMPRAS.</a:t>
            </a:r>
          </a:p>
          <a:p>
            <a:pPr marL="450850" lvl="1" indent="-366713" algn="just">
              <a:lnSpc>
                <a:spcPct val="100000"/>
              </a:lnSpc>
              <a:spcBef>
                <a:spcPts val="1000"/>
              </a:spcBef>
              <a:defRPr/>
            </a:pPr>
            <a:r>
              <a:rPr lang="es-PE" dirty="0" smtClean="0"/>
              <a:t>PERÚ </a:t>
            </a:r>
            <a:r>
              <a:rPr lang="es-PE" dirty="0"/>
              <a:t>COMPRAS emite </a:t>
            </a:r>
            <a:r>
              <a:rPr lang="es-PE" dirty="0" smtClean="0"/>
              <a:t>directivas para </a:t>
            </a:r>
            <a:r>
              <a:rPr lang="es-PE" dirty="0"/>
              <a:t>la implementación, gestión y mantenimiento de los Catálogos Electrónicos de Acuerdo Marco. </a:t>
            </a:r>
            <a:endParaRPr lang="es-ES" dirty="0"/>
          </a:p>
          <a:p>
            <a:pPr marL="450850" lvl="1" indent="-366713" algn="just">
              <a:lnSpc>
                <a:spcPct val="100000"/>
              </a:lnSpc>
              <a:spcBef>
                <a:spcPts val="1000"/>
              </a:spcBef>
              <a:defRPr/>
            </a:pPr>
            <a:endParaRPr lang="es-ES"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a:defRPr/>
            </a:pPr>
            <a:r>
              <a:rPr lang="es-PE" sz="3000" dirty="0" smtClean="0">
                <a:solidFill>
                  <a:srgbClr val="FF0000"/>
                </a:solidFill>
              </a:rPr>
              <a:t>Acuerdo</a:t>
            </a:r>
            <a:r>
              <a:rPr lang="es-PE" sz="3000" dirty="0" smtClean="0"/>
              <a:t> Marco</a:t>
            </a:r>
            <a:endParaRPr lang="es-PE" sz="3000" dirty="0"/>
          </a:p>
        </p:txBody>
      </p:sp>
    </p:spTree>
    <p:extLst>
      <p:ext uri="{BB962C8B-B14F-4D97-AF65-F5344CB8AC3E}">
        <p14:creationId xmlns:p14="http://schemas.microsoft.com/office/powerpoint/2010/main" val="295246000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85</a:t>
            </a:fld>
            <a:endParaRPr lang="es-PE"/>
          </a:p>
        </p:txBody>
      </p:sp>
      <p:sp>
        <p:nvSpPr>
          <p:cNvPr id="3" name="2 Marcador de contenido"/>
          <p:cNvSpPr>
            <a:spLocks noGrp="1"/>
          </p:cNvSpPr>
          <p:nvPr>
            <p:ph idx="4294967295"/>
          </p:nvPr>
        </p:nvSpPr>
        <p:spPr>
          <a:xfrm>
            <a:off x="0" y="1244600"/>
            <a:ext cx="10071100" cy="4889500"/>
          </a:xfrm>
        </p:spPr>
        <p:txBody>
          <a:bodyPr>
            <a:normAutofit/>
          </a:bodyPr>
          <a:lstStyle/>
          <a:p>
            <a:pPr marL="84137" lvl="1" indent="0" algn="just">
              <a:lnSpc>
                <a:spcPct val="110000"/>
              </a:lnSpc>
              <a:spcBef>
                <a:spcPts val="1000"/>
              </a:spcBef>
              <a:buNone/>
              <a:defRPr/>
            </a:pPr>
            <a:r>
              <a:rPr lang="es-PE" dirty="0"/>
              <a:t>Un proveedor adjudicatario es excluido de los </a:t>
            </a:r>
            <a:r>
              <a:rPr lang="es-PE" dirty="0" smtClean="0"/>
              <a:t>Catálogos Electrónicos:</a:t>
            </a:r>
            <a:endParaRPr lang="es-ES" dirty="0"/>
          </a:p>
          <a:p>
            <a:pPr marL="450850" lvl="1" indent="-366713" algn="just">
              <a:lnSpc>
                <a:spcPct val="110000"/>
              </a:lnSpc>
              <a:spcBef>
                <a:spcPts val="1000"/>
              </a:spcBef>
              <a:defRPr/>
            </a:pPr>
            <a:r>
              <a:rPr lang="es-PE" dirty="0" smtClean="0"/>
              <a:t>Cuando </a:t>
            </a:r>
            <a:r>
              <a:rPr lang="es-PE" dirty="0"/>
              <a:t>esté impedido para contratar con el </a:t>
            </a:r>
            <a:r>
              <a:rPr lang="es-PE" dirty="0" smtClean="0"/>
              <a:t>Estado.  </a:t>
            </a:r>
            <a:endParaRPr lang="es-ES" dirty="0"/>
          </a:p>
          <a:p>
            <a:pPr marL="450850" lvl="1" indent="-366713" algn="just">
              <a:lnSpc>
                <a:spcPct val="110000"/>
              </a:lnSpc>
              <a:spcBef>
                <a:spcPts val="1000"/>
              </a:spcBef>
              <a:defRPr/>
            </a:pPr>
            <a:r>
              <a:rPr lang="es-PE" dirty="0"/>
              <a:t>Cuando esté </a:t>
            </a:r>
            <a:r>
              <a:rPr lang="es-PE" dirty="0" smtClean="0"/>
              <a:t>suspendido o </a:t>
            </a:r>
            <a:r>
              <a:rPr lang="es-PE" dirty="0"/>
              <a:t>inhabilitado temporal o </a:t>
            </a:r>
            <a:r>
              <a:rPr lang="es-PE" dirty="0" smtClean="0"/>
              <a:t>definitivamente, </a:t>
            </a:r>
            <a:r>
              <a:rPr lang="es-PE" dirty="0"/>
              <a:t>su exclusión es permanente durante </a:t>
            </a:r>
            <a:r>
              <a:rPr lang="es-PE" dirty="0" smtClean="0"/>
              <a:t>vigencia </a:t>
            </a:r>
            <a:r>
              <a:rPr lang="es-PE" dirty="0"/>
              <a:t>de la suspensión o inhabilitación.</a:t>
            </a:r>
            <a:endParaRPr lang="es-ES" dirty="0"/>
          </a:p>
          <a:p>
            <a:pPr marL="450850" lvl="1" indent="-366713" algn="just">
              <a:lnSpc>
                <a:spcPct val="110000"/>
              </a:lnSpc>
              <a:spcBef>
                <a:spcPts val="1000"/>
              </a:spcBef>
              <a:defRPr/>
            </a:pPr>
            <a:r>
              <a:rPr lang="es-PE" dirty="0"/>
              <a:t>Cuando no cuente con inscripción vigente en el RNP, su exclusión es aplicable durante el tiempo que no cuente con dicha inscripción. </a:t>
            </a:r>
            <a:endParaRPr lang="es-ES" dirty="0"/>
          </a:p>
          <a:p>
            <a:pPr marL="450850" lvl="1" indent="-366713" algn="just">
              <a:lnSpc>
                <a:spcPct val="110000"/>
              </a:lnSpc>
              <a:spcBef>
                <a:spcPts val="1000"/>
              </a:spcBef>
              <a:defRPr/>
            </a:pPr>
            <a:r>
              <a:rPr lang="es-PE" dirty="0"/>
              <a:t>Cuando se incurra en incumplimiento de las condiciones expresamente contempladas como parte del Acuerdo Marco, en cuyo caso la exclusión se efectúa respecto del Catálogo Electrónico respectivo.</a:t>
            </a:r>
            <a:endParaRPr lang="es-ES" dirty="0"/>
          </a:p>
          <a:p>
            <a:pPr marL="450850" lvl="1" indent="-366713" algn="just">
              <a:lnSpc>
                <a:spcPct val="100000"/>
              </a:lnSpc>
              <a:spcBef>
                <a:spcPts val="1000"/>
              </a:spcBef>
              <a:defRPr/>
            </a:pPr>
            <a:endParaRPr lang="es-ES"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a:defRPr/>
            </a:pPr>
            <a:r>
              <a:rPr lang="es-PE" sz="3000" dirty="0" smtClean="0">
                <a:solidFill>
                  <a:srgbClr val="FF0000"/>
                </a:solidFill>
              </a:rPr>
              <a:t>Acuerdo</a:t>
            </a:r>
            <a:r>
              <a:rPr lang="es-PE" sz="3000" dirty="0" smtClean="0"/>
              <a:t> Marco</a:t>
            </a:r>
            <a:endParaRPr lang="es-PE" sz="3000" dirty="0"/>
          </a:p>
        </p:txBody>
      </p:sp>
    </p:spTree>
    <p:extLst>
      <p:ext uri="{BB962C8B-B14F-4D97-AF65-F5344CB8AC3E}">
        <p14:creationId xmlns:p14="http://schemas.microsoft.com/office/powerpoint/2010/main" val="381453466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smtClean="0">
                <a:latin typeface="Calibri" pitchFamily="34" charset="0"/>
              </a:rPr>
              <a:t>Compras Corporativas</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86</a:t>
            </a:fld>
            <a:endParaRPr lang="es-PE"/>
          </a:p>
        </p:txBody>
      </p:sp>
    </p:spTree>
    <p:extLst>
      <p:ext uri="{BB962C8B-B14F-4D97-AF65-F5344CB8AC3E}">
        <p14:creationId xmlns:p14="http://schemas.microsoft.com/office/powerpoint/2010/main" val="308661198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87</a:t>
            </a:fld>
            <a:endParaRPr lang="es-PE"/>
          </a:p>
        </p:txBody>
      </p:sp>
      <p:sp>
        <p:nvSpPr>
          <p:cNvPr id="3" name="2 Marcador de contenido"/>
          <p:cNvSpPr>
            <a:spLocks noGrp="1"/>
          </p:cNvSpPr>
          <p:nvPr>
            <p:ph idx="4294967295"/>
          </p:nvPr>
        </p:nvSpPr>
        <p:spPr>
          <a:xfrm>
            <a:off x="0" y="1244600"/>
            <a:ext cx="10071100" cy="5254625"/>
          </a:xfrm>
        </p:spPr>
        <p:txBody>
          <a:bodyPr>
            <a:normAutofit/>
          </a:bodyPr>
          <a:lstStyle/>
          <a:p>
            <a:pPr marL="450850" lvl="1" indent="-366713" algn="just">
              <a:lnSpc>
                <a:spcPct val="100000"/>
              </a:lnSpc>
              <a:spcBef>
                <a:spcPts val="1000"/>
              </a:spcBef>
              <a:buClr>
                <a:schemeClr val="tx1"/>
              </a:buClr>
              <a:defRPr/>
            </a:pPr>
            <a:r>
              <a:rPr lang="es-PE" dirty="0" smtClean="0"/>
              <a:t>Entidades </a:t>
            </a:r>
            <a:r>
              <a:rPr lang="es-PE" dirty="0"/>
              <a:t>pueden contratar bienes y servicios en general en forma conjunta, a través de un procedimiento de selección único, aprovechando los beneficios de las economías de escala, en las mejores y más ventajosas condiciones para el Estado. </a:t>
            </a:r>
            <a:endParaRPr lang="es-PE" dirty="0" smtClean="0"/>
          </a:p>
          <a:p>
            <a:pPr marL="84137" lvl="1" indent="0" algn="just">
              <a:lnSpc>
                <a:spcPct val="100000"/>
              </a:lnSpc>
              <a:spcBef>
                <a:spcPts val="1000"/>
              </a:spcBef>
              <a:buClr>
                <a:schemeClr val="tx1"/>
              </a:buClr>
              <a:buNone/>
              <a:defRPr/>
            </a:pPr>
            <a:r>
              <a:rPr lang="es-PE" dirty="0" smtClean="0"/>
              <a:t>Alcances del encargo:</a:t>
            </a:r>
            <a:endParaRPr lang="es-ES" dirty="0"/>
          </a:p>
          <a:p>
            <a:pPr marL="450850" lvl="1" indent="-366713" algn="just">
              <a:lnSpc>
                <a:spcPct val="100000"/>
              </a:lnSpc>
              <a:spcBef>
                <a:spcPts val="1000"/>
              </a:spcBef>
              <a:buClr>
                <a:schemeClr val="tx1"/>
              </a:buClr>
              <a:tabLst>
                <a:tab pos="723900" algn="l"/>
              </a:tabLst>
              <a:defRPr/>
            </a:pPr>
            <a:r>
              <a:rPr lang="es-ES" altLang="es-PE" dirty="0"/>
              <a:t>Acciones necesarias para realizar </a:t>
            </a:r>
            <a:r>
              <a:rPr lang="es-ES" altLang="es-PE" dirty="0" smtClean="0"/>
              <a:t>procedimiento </a:t>
            </a:r>
            <a:r>
              <a:rPr lang="es-ES" altLang="es-PE" dirty="0"/>
              <a:t>hasta que se determine al proveedor </a:t>
            </a:r>
            <a:r>
              <a:rPr lang="es-ES" altLang="es-PE" dirty="0" smtClean="0"/>
              <a:t>seleccionado y </a:t>
            </a:r>
            <a:r>
              <a:rPr lang="es-ES" altLang="es-PE" dirty="0" smtClean="0">
                <a:solidFill>
                  <a:srgbClr val="FF0000"/>
                </a:solidFill>
              </a:rPr>
              <a:t>se registre en el SEACE </a:t>
            </a:r>
            <a:r>
              <a:rPr lang="es-ES" altLang="es-PE" dirty="0" smtClean="0"/>
              <a:t>el </a:t>
            </a:r>
            <a:r>
              <a:rPr lang="es-ES" altLang="es-PE" dirty="0"/>
              <a:t>consentimiento de Buena Pro, luego Entidad encargada comunica a Entidades participantes resultados en 3 días hábiles</a:t>
            </a:r>
            <a:r>
              <a:rPr lang="es-ES" altLang="es-PE" dirty="0" smtClean="0"/>
              <a:t>.  Plazo </a:t>
            </a:r>
            <a:r>
              <a:rPr lang="es-ES" altLang="es-PE" dirty="0"/>
              <a:t>de </a:t>
            </a:r>
            <a:r>
              <a:rPr lang="es-ES" altLang="es-PE" dirty="0" smtClean="0"/>
              <a:t>perfeccionamiento del contrato: desde </a:t>
            </a:r>
            <a:r>
              <a:rPr lang="es-ES" altLang="es-PE" dirty="0"/>
              <a:t>día siguiente de </a:t>
            </a:r>
            <a:r>
              <a:rPr lang="es-ES" altLang="es-PE" dirty="0" smtClean="0"/>
              <a:t>recibida comunicación</a:t>
            </a:r>
            <a:r>
              <a:rPr lang="es-ES" altLang="es-PE" dirty="0"/>
              <a:t>. </a:t>
            </a:r>
          </a:p>
          <a:p>
            <a:pPr marL="450850" lvl="1" indent="-366713" algn="just">
              <a:lnSpc>
                <a:spcPct val="100000"/>
              </a:lnSpc>
              <a:spcBef>
                <a:spcPts val="1000"/>
              </a:spcBef>
              <a:buClr>
                <a:schemeClr val="tx1"/>
              </a:buClr>
              <a:tabLst>
                <a:tab pos="723900" algn="l"/>
              </a:tabLst>
              <a:defRPr/>
            </a:pPr>
            <a:r>
              <a:rPr lang="es-ES" altLang="es-PE" dirty="0"/>
              <a:t>La Entidad encargada no participa en la ejecución contractual. </a:t>
            </a:r>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a:defRPr/>
            </a:pPr>
            <a:r>
              <a:rPr lang="es-PE" sz="3000" dirty="0" smtClean="0"/>
              <a:t>Compras Corporativas</a:t>
            </a:r>
            <a:endParaRPr lang="es-PE" sz="3000" dirty="0"/>
          </a:p>
        </p:txBody>
      </p:sp>
    </p:spTree>
    <p:extLst>
      <p:ext uri="{BB962C8B-B14F-4D97-AF65-F5344CB8AC3E}">
        <p14:creationId xmlns:p14="http://schemas.microsoft.com/office/powerpoint/2010/main" val="233263842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88</a:t>
            </a:fld>
            <a:endParaRPr lang="es-PE"/>
          </a:p>
        </p:txBody>
      </p:sp>
      <p:sp>
        <p:nvSpPr>
          <p:cNvPr id="3" name="2 Marcador de contenido"/>
          <p:cNvSpPr>
            <a:spLocks noGrp="1"/>
          </p:cNvSpPr>
          <p:nvPr>
            <p:ph idx="4294967295"/>
          </p:nvPr>
        </p:nvSpPr>
        <p:spPr>
          <a:xfrm>
            <a:off x="0" y="1244600"/>
            <a:ext cx="10071100" cy="5170488"/>
          </a:xfrm>
        </p:spPr>
        <p:txBody>
          <a:bodyPr>
            <a:normAutofit/>
          </a:bodyPr>
          <a:lstStyle/>
          <a:p>
            <a:pPr marL="450850" lvl="1" indent="-366713" algn="just">
              <a:lnSpc>
                <a:spcPct val="100000"/>
              </a:lnSpc>
              <a:spcBef>
                <a:spcPts val="1000"/>
              </a:spcBef>
              <a:buClr>
                <a:schemeClr val="tx1"/>
              </a:buClr>
              <a:defRPr/>
            </a:pPr>
            <a:r>
              <a:rPr lang="es-PE" dirty="0"/>
              <a:t>Acuerdo entre 2 o más Entidades para adquirir en forma conjunta bienes o </a:t>
            </a:r>
            <a:r>
              <a:rPr lang="es-PE" dirty="0" smtClean="0"/>
              <a:t>servicios, se suscribe convenio interinstitucional señalando:</a:t>
            </a:r>
            <a:endParaRPr lang="es-PE" dirty="0"/>
          </a:p>
          <a:p>
            <a:pPr marL="450850" indent="-450850" algn="just">
              <a:lnSpc>
                <a:spcPct val="100000"/>
              </a:lnSpc>
              <a:buNone/>
              <a:tabLst>
                <a:tab pos="801688" algn="l"/>
              </a:tabLst>
              <a:defRPr/>
            </a:pPr>
            <a:r>
              <a:rPr lang="es-PE" sz="2400" dirty="0">
                <a:solidFill>
                  <a:srgbClr val="000066"/>
                </a:solidFill>
              </a:rPr>
              <a:t>	-  </a:t>
            </a:r>
            <a:r>
              <a:rPr lang="es-PE" sz="2400" dirty="0"/>
              <a:t>Bienes o servicios </a:t>
            </a:r>
            <a:r>
              <a:rPr lang="es-PE" sz="2400" dirty="0" smtClean="0"/>
              <a:t>en general a contratar.</a:t>
            </a:r>
            <a:endParaRPr lang="es-PE" sz="2400" dirty="0"/>
          </a:p>
          <a:p>
            <a:pPr marL="450850" indent="-450850" algn="just">
              <a:lnSpc>
                <a:spcPct val="100000"/>
              </a:lnSpc>
              <a:buNone/>
              <a:tabLst>
                <a:tab pos="801688" algn="l"/>
              </a:tabLst>
              <a:defRPr/>
            </a:pPr>
            <a:r>
              <a:rPr lang="es-PE" sz="2400" dirty="0"/>
              <a:t>	-  Entidades </a:t>
            </a:r>
            <a:r>
              <a:rPr lang="es-PE" sz="2400" dirty="0" smtClean="0"/>
              <a:t>participantes, obligaciones y responsabilidades.</a:t>
            </a:r>
            <a:endParaRPr lang="es-PE" sz="2400" dirty="0"/>
          </a:p>
          <a:p>
            <a:pPr marL="450850" indent="-450850" algn="just">
              <a:lnSpc>
                <a:spcPct val="100000"/>
              </a:lnSpc>
              <a:buNone/>
              <a:tabLst>
                <a:tab pos="801688" algn="l"/>
              </a:tabLst>
              <a:defRPr/>
            </a:pPr>
            <a:r>
              <a:rPr lang="es-PE" sz="2400" dirty="0"/>
              <a:t>	-  Entidad que llevará a cabo la </a:t>
            </a:r>
            <a:r>
              <a:rPr lang="es-PE" sz="2400" dirty="0" smtClean="0"/>
              <a:t>compra.</a:t>
            </a:r>
            <a:endParaRPr lang="es-PE" sz="2400" dirty="0"/>
          </a:p>
          <a:p>
            <a:pPr marL="450850" lvl="1" indent="-366713" algn="just">
              <a:lnSpc>
                <a:spcPct val="100000"/>
              </a:lnSpc>
              <a:spcBef>
                <a:spcPts val="1000"/>
              </a:spcBef>
              <a:buClr>
                <a:schemeClr val="tx1"/>
              </a:buClr>
              <a:tabLst>
                <a:tab pos="723900" algn="l"/>
              </a:tabLst>
              <a:defRPr/>
            </a:pPr>
            <a:r>
              <a:rPr lang="es-ES_tradnl" altLang="es-PE" dirty="0" smtClean="0"/>
              <a:t>Entidad </a:t>
            </a:r>
            <a:r>
              <a:rPr lang="es-ES_tradnl" altLang="es-PE" dirty="0"/>
              <a:t>encargada debe consolidar y estandarizar los </a:t>
            </a:r>
            <a:r>
              <a:rPr lang="es-ES_tradnl" altLang="es-PE" dirty="0" smtClean="0"/>
              <a:t>requerimientos, efectuar </a:t>
            </a:r>
            <a:r>
              <a:rPr lang="es-ES_tradnl" altLang="es-PE" dirty="0"/>
              <a:t>los actos previos para conformación del expediente de contratación, </a:t>
            </a:r>
            <a:r>
              <a:rPr lang="es-ES_tradnl" altLang="es-PE" dirty="0" smtClean="0"/>
              <a:t>designar </a:t>
            </a:r>
            <a:r>
              <a:rPr lang="es-ES_tradnl" altLang="es-PE" dirty="0"/>
              <a:t>Comité </a:t>
            </a:r>
            <a:r>
              <a:rPr lang="es-ES_tradnl" altLang="es-PE" dirty="0" smtClean="0">
                <a:solidFill>
                  <a:srgbClr val="FF0000"/>
                </a:solidFill>
              </a:rPr>
              <a:t>de Selección, </a:t>
            </a:r>
            <a:r>
              <a:rPr lang="es-ES_tradnl" altLang="es-PE" dirty="0" smtClean="0"/>
              <a:t>aprobar </a:t>
            </a:r>
            <a:r>
              <a:rPr lang="es-ES_tradnl" altLang="es-PE" dirty="0" smtClean="0">
                <a:solidFill>
                  <a:srgbClr val="FF0000"/>
                </a:solidFill>
              </a:rPr>
              <a:t>documentos del procedimiento.</a:t>
            </a:r>
          </a:p>
          <a:p>
            <a:pPr marL="450850" lvl="1" indent="-366713" algn="just">
              <a:lnSpc>
                <a:spcPct val="100000"/>
              </a:lnSpc>
              <a:spcBef>
                <a:spcPts val="1000"/>
              </a:spcBef>
              <a:buClr>
                <a:schemeClr val="tx1"/>
              </a:buClr>
              <a:tabLst>
                <a:tab pos="723900" algn="l"/>
              </a:tabLst>
              <a:defRPr/>
            </a:pPr>
            <a:r>
              <a:rPr lang="es-ES_tradnl" altLang="es-PE" dirty="0"/>
              <a:t>Suscripción del contrato: proveedor con cada Entidad participante.</a:t>
            </a:r>
          </a:p>
          <a:p>
            <a:pPr marL="450850" lvl="1" indent="-366713" algn="just">
              <a:lnSpc>
                <a:spcPct val="100000"/>
              </a:lnSpc>
              <a:spcBef>
                <a:spcPts val="1000"/>
              </a:spcBef>
              <a:buClr>
                <a:schemeClr val="tx1"/>
              </a:buClr>
              <a:tabLst>
                <a:tab pos="723900" algn="l"/>
              </a:tabLst>
              <a:defRPr/>
            </a:pPr>
            <a:r>
              <a:rPr lang="es-ES_tradnl" altLang="es-PE" dirty="0"/>
              <a:t>Ejecución </a:t>
            </a:r>
            <a:r>
              <a:rPr lang="es-ES_tradnl" altLang="es-PE" dirty="0" smtClean="0"/>
              <a:t>contractual a </a:t>
            </a:r>
            <a:r>
              <a:rPr lang="es-ES_tradnl" altLang="es-PE" dirty="0"/>
              <a:t>cargo de cada </a:t>
            </a:r>
            <a:r>
              <a:rPr lang="es-ES_tradnl" altLang="es-PE" dirty="0" smtClean="0"/>
              <a:t>Entidad.</a:t>
            </a:r>
            <a:endParaRPr lang="es-PE" altLang="es-PE" dirty="0"/>
          </a:p>
          <a:p>
            <a:pPr marL="450850" lvl="1" indent="-366713" algn="just">
              <a:lnSpc>
                <a:spcPct val="100000"/>
              </a:lnSpc>
              <a:spcBef>
                <a:spcPts val="1000"/>
              </a:spcBef>
              <a:buClr>
                <a:schemeClr val="tx1"/>
              </a:buClr>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2"/>
              <a:defRPr/>
            </a:pPr>
            <a:r>
              <a:rPr lang="es-PE" sz="3000" dirty="0" smtClean="0"/>
              <a:t>Compras Corporativas Facultativas</a:t>
            </a:r>
            <a:endParaRPr lang="es-PE" sz="3000" dirty="0"/>
          </a:p>
        </p:txBody>
      </p:sp>
    </p:spTree>
    <p:extLst>
      <p:ext uri="{BB962C8B-B14F-4D97-AF65-F5344CB8AC3E}">
        <p14:creationId xmlns:p14="http://schemas.microsoft.com/office/powerpoint/2010/main" val="87705776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89</a:t>
            </a:fld>
            <a:endParaRPr lang="es-PE"/>
          </a:p>
        </p:txBody>
      </p:sp>
      <p:sp>
        <p:nvSpPr>
          <p:cNvPr id="3" name="2 Marcador de contenido"/>
          <p:cNvSpPr>
            <a:spLocks noGrp="1"/>
          </p:cNvSpPr>
          <p:nvPr>
            <p:ph idx="4294967295"/>
          </p:nvPr>
        </p:nvSpPr>
        <p:spPr>
          <a:xfrm>
            <a:off x="0" y="1244600"/>
            <a:ext cx="10071100" cy="5170488"/>
          </a:xfrm>
        </p:spPr>
        <p:txBody>
          <a:bodyPr>
            <a:normAutofit/>
          </a:bodyPr>
          <a:lstStyle/>
          <a:p>
            <a:pPr marL="427037" lvl="1" indent="-342900" algn="just">
              <a:lnSpc>
                <a:spcPct val="100000"/>
              </a:lnSpc>
              <a:spcBef>
                <a:spcPts val="1000"/>
              </a:spcBef>
              <a:buClr>
                <a:schemeClr val="tx1"/>
              </a:buClr>
              <a:defRPr/>
            </a:pPr>
            <a:r>
              <a:rPr lang="es-PE" dirty="0" smtClean="0"/>
              <a:t>Mediante </a:t>
            </a:r>
            <a:r>
              <a:rPr lang="es-PE" dirty="0"/>
              <a:t>Decreto Supremo se </a:t>
            </a:r>
            <a:r>
              <a:rPr lang="es-PE" dirty="0" smtClean="0"/>
              <a:t>determina los bienes </a:t>
            </a:r>
            <a:r>
              <a:rPr lang="es-PE" dirty="0"/>
              <a:t>o servicios </a:t>
            </a:r>
            <a:r>
              <a:rPr lang="es-PE" dirty="0" smtClean="0"/>
              <a:t> en general a contratar y las Entidades participantes.</a:t>
            </a:r>
            <a:endParaRPr lang="es-PE" dirty="0"/>
          </a:p>
          <a:p>
            <a:pPr marL="427037" lvl="1" indent="-342900" algn="just">
              <a:lnSpc>
                <a:spcPct val="100000"/>
              </a:lnSpc>
              <a:spcBef>
                <a:spcPts val="1000"/>
              </a:spcBef>
              <a:buClr>
                <a:schemeClr val="tx1"/>
              </a:buClr>
              <a:tabLst>
                <a:tab pos="723900" algn="l"/>
              </a:tabLst>
              <a:defRPr/>
            </a:pPr>
            <a:r>
              <a:rPr lang="es-ES" altLang="es-PE" dirty="0" smtClean="0"/>
              <a:t>PERU COMPRAS se </a:t>
            </a:r>
            <a:r>
              <a:rPr lang="es-ES" altLang="es-PE" dirty="0"/>
              <a:t>encarga de </a:t>
            </a:r>
            <a:r>
              <a:rPr lang="es-ES" altLang="es-PE" dirty="0" smtClean="0">
                <a:solidFill>
                  <a:srgbClr val="FF0000"/>
                </a:solidFill>
              </a:rPr>
              <a:t>homogeneizar y</a:t>
            </a:r>
            <a:r>
              <a:rPr lang="es-ES" altLang="es-PE" dirty="0" smtClean="0"/>
              <a:t> consolidar </a:t>
            </a:r>
            <a:r>
              <a:rPr lang="es-ES" altLang="es-PE" dirty="0"/>
              <a:t>requerimientos de las Entidades participantes, determinando contenido, cantidad y oportunidad de la remisión de la </a:t>
            </a:r>
            <a:r>
              <a:rPr lang="es-ES" altLang="es-PE" dirty="0" smtClean="0"/>
              <a:t>información, </a:t>
            </a:r>
            <a:r>
              <a:rPr lang="es-ES" altLang="es-PE" dirty="0" smtClean="0">
                <a:solidFill>
                  <a:srgbClr val="FF0000"/>
                </a:solidFill>
              </a:rPr>
              <a:t>así como todas las demás actuaciones preparatorias.</a:t>
            </a:r>
            <a:endParaRPr lang="es-ES" altLang="es-PE" dirty="0">
              <a:solidFill>
                <a:srgbClr val="FF0000"/>
              </a:solidFill>
            </a:endParaRPr>
          </a:p>
          <a:p>
            <a:pPr marL="427037" lvl="1" indent="-342900" algn="just">
              <a:lnSpc>
                <a:spcPct val="100000"/>
              </a:lnSpc>
              <a:spcBef>
                <a:spcPts val="1000"/>
              </a:spcBef>
              <a:buClr>
                <a:schemeClr val="tx1"/>
              </a:buClr>
              <a:tabLst>
                <a:tab pos="723900" algn="l"/>
              </a:tabLst>
              <a:defRPr/>
            </a:pPr>
            <a:r>
              <a:rPr lang="es-ES" altLang="es-PE" dirty="0"/>
              <a:t>Entidades participantes obligadas a homogenizar y consolidar requerimientos de todas sus unidades orgánicas y gestionar </a:t>
            </a:r>
            <a:r>
              <a:rPr lang="es-ES" altLang="es-PE" dirty="0" smtClean="0"/>
              <a:t>certificación y/o previsión presupuestal.</a:t>
            </a:r>
          </a:p>
          <a:p>
            <a:pPr marL="427037" lvl="1" indent="-342900" algn="just">
              <a:lnSpc>
                <a:spcPct val="100000"/>
              </a:lnSpc>
              <a:spcBef>
                <a:spcPts val="1000"/>
              </a:spcBef>
              <a:buClr>
                <a:srgbClr val="FF0000"/>
              </a:buClr>
              <a:tabLst>
                <a:tab pos="723900" algn="l"/>
              </a:tabLst>
              <a:defRPr/>
            </a:pPr>
            <a:r>
              <a:rPr lang="es-ES" altLang="es-PE" dirty="0" smtClean="0">
                <a:solidFill>
                  <a:srgbClr val="FF0000"/>
                </a:solidFill>
              </a:rPr>
              <a:t>PERU COMPRAS puede designar un Comité Técnico especializado para determinar </a:t>
            </a:r>
            <a:r>
              <a:rPr lang="es-PE" dirty="0" smtClean="0">
                <a:solidFill>
                  <a:srgbClr val="FF0000"/>
                </a:solidFill>
              </a:rPr>
              <a:t>características </a:t>
            </a:r>
            <a:r>
              <a:rPr lang="es-PE" dirty="0">
                <a:solidFill>
                  <a:srgbClr val="FF0000"/>
                </a:solidFill>
              </a:rPr>
              <a:t>homogenizadas de </a:t>
            </a:r>
            <a:r>
              <a:rPr lang="es-PE" dirty="0" smtClean="0">
                <a:solidFill>
                  <a:srgbClr val="FF0000"/>
                </a:solidFill>
              </a:rPr>
              <a:t>bienes </a:t>
            </a:r>
            <a:r>
              <a:rPr lang="es-PE" dirty="0">
                <a:solidFill>
                  <a:srgbClr val="FF0000"/>
                </a:solidFill>
              </a:rPr>
              <a:t>y </a:t>
            </a:r>
            <a:r>
              <a:rPr lang="es-PE" dirty="0" smtClean="0">
                <a:solidFill>
                  <a:srgbClr val="FF0000"/>
                </a:solidFill>
              </a:rPr>
              <a:t>servicios, </a:t>
            </a:r>
            <a:r>
              <a:rPr lang="es-PE" dirty="0">
                <a:solidFill>
                  <a:srgbClr val="FF0000"/>
                </a:solidFill>
              </a:rPr>
              <a:t>para lo cual estas u otras entidades especializadas, </a:t>
            </a:r>
            <a:r>
              <a:rPr lang="es-PE" dirty="0" smtClean="0">
                <a:solidFill>
                  <a:srgbClr val="FF0000"/>
                </a:solidFill>
              </a:rPr>
              <a:t>asignan </a:t>
            </a:r>
            <a:r>
              <a:rPr lang="es-PE" dirty="0">
                <a:solidFill>
                  <a:srgbClr val="FF0000"/>
                </a:solidFill>
              </a:rPr>
              <a:t>los especialistas requeridos. </a:t>
            </a:r>
            <a:endParaRPr lang="es-ES" dirty="0">
              <a:solidFill>
                <a:srgbClr val="FF0000"/>
              </a:solidFill>
            </a:endParaRPr>
          </a:p>
          <a:p>
            <a:pPr marL="427037" lvl="1" indent="-342900" algn="just">
              <a:lnSpc>
                <a:spcPct val="100000"/>
              </a:lnSpc>
              <a:spcBef>
                <a:spcPts val="1000"/>
              </a:spcBef>
              <a:buClr>
                <a:schemeClr val="tx1"/>
              </a:buClr>
              <a:tabLst>
                <a:tab pos="723900" algn="l"/>
              </a:tabLst>
              <a:defRPr/>
            </a:pPr>
            <a:endParaRPr lang="es-ES" altLang="es-PE"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3"/>
              <a:defRPr/>
            </a:pPr>
            <a:r>
              <a:rPr lang="es-PE" sz="3000" dirty="0" smtClean="0"/>
              <a:t>Compras Corporativas Obligatorias</a:t>
            </a:r>
            <a:endParaRPr lang="es-PE" sz="3000" dirty="0"/>
          </a:p>
        </p:txBody>
      </p:sp>
    </p:spTree>
    <p:extLst>
      <p:ext uri="{BB962C8B-B14F-4D97-AF65-F5344CB8AC3E}">
        <p14:creationId xmlns:p14="http://schemas.microsoft.com/office/powerpoint/2010/main" val="1097273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a:t>
            </a:fld>
            <a:endParaRPr lang="es-PE"/>
          </a:p>
        </p:txBody>
      </p:sp>
      <p:sp>
        <p:nvSpPr>
          <p:cNvPr id="7171" name="1 Título"/>
          <p:cNvSpPr>
            <a:spLocks noGrp="1"/>
          </p:cNvSpPr>
          <p:nvPr>
            <p:ph type="ctrTitle" idx="4294967295"/>
          </p:nvPr>
        </p:nvSpPr>
        <p:spPr>
          <a:xfrm>
            <a:off x="0" y="620713"/>
            <a:ext cx="12192000" cy="1223962"/>
          </a:xfrm>
        </p:spPr>
        <p:txBody>
          <a:bodyPr>
            <a:noAutofit/>
          </a:bodyPr>
          <a:lstStyle/>
          <a:p>
            <a:pPr lvl="1" algn="ctr" rtl="0">
              <a:lnSpc>
                <a:spcPct val="90000"/>
              </a:lnSpc>
              <a:spcBef>
                <a:spcPct val="0"/>
              </a:spcBef>
              <a:defRPr/>
            </a:pPr>
            <a:r>
              <a:rPr lang="es-PE" sz="4000" kern="1200" dirty="0">
                <a:solidFill>
                  <a:schemeClr val="tx1"/>
                </a:solidFill>
                <a:latin typeface="+mj-lt"/>
                <a:ea typeface="+mj-ea"/>
                <a:cs typeface="Arial" charset="0"/>
              </a:rPr>
              <a:t>Adjudicación Simplificada para             </a:t>
            </a:r>
            <a:r>
              <a:rPr lang="es-PE" sz="4000" kern="1200" dirty="0" smtClean="0">
                <a:solidFill>
                  <a:schemeClr val="tx1"/>
                </a:solidFill>
                <a:latin typeface="+mj-lt"/>
                <a:ea typeface="+mj-ea"/>
                <a:cs typeface="Arial" charset="0"/>
              </a:rPr>
              <a:t/>
            </a:r>
            <a:br>
              <a:rPr lang="es-PE" sz="4000" kern="1200" dirty="0" smtClean="0">
                <a:solidFill>
                  <a:schemeClr val="tx1"/>
                </a:solidFill>
                <a:latin typeface="+mj-lt"/>
                <a:ea typeface="+mj-ea"/>
                <a:cs typeface="Arial" charset="0"/>
              </a:rPr>
            </a:br>
            <a:r>
              <a:rPr lang="es-PE" sz="4000" kern="1200" dirty="0" smtClean="0">
                <a:solidFill>
                  <a:schemeClr val="tx1"/>
                </a:solidFill>
                <a:latin typeface="+mj-lt"/>
                <a:ea typeface="+mj-ea"/>
                <a:cs typeface="Arial" charset="0"/>
              </a:rPr>
              <a:t>Bienes </a:t>
            </a:r>
            <a:r>
              <a:rPr lang="es-PE" sz="4000" kern="1200" dirty="0">
                <a:solidFill>
                  <a:schemeClr val="tx1"/>
                </a:solidFill>
                <a:latin typeface="+mj-lt"/>
                <a:ea typeface="+mj-ea"/>
                <a:cs typeface="Arial" charset="0"/>
              </a:rPr>
              <a:t>y S</a:t>
            </a:r>
            <a:r>
              <a:rPr lang="es-ES" altLang="es-PE" sz="4000" kern="1200" dirty="0">
                <a:solidFill>
                  <a:schemeClr val="tx1"/>
                </a:solidFill>
                <a:latin typeface="+mj-lt"/>
                <a:ea typeface="+mj-ea"/>
                <a:cs typeface="Arial" charset="0"/>
              </a:rPr>
              <a:t>ervicios en General</a:t>
            </a:r>
            <a:r>
              <a:rPr lang="es-PE" sz="4000" kern="1200" dirty="0">
                <a:solidFill>
                  <a:schemeClr val="tx1"/>
                </a:solidFill>
                <a:latin typeface="+mj-lt"/>
                <a:ea typeface="+mj-ea"/>
                <a:cs typeface="Arial" charset="0"/>
              </a:rPr>
              <a:t/>
            </a:r>
            <a:br>
              <a:rPr lang="es-PE" sz="4000" kern="1200" dirty="0">
                <a:solidFill>
                  <a:schemeClr val="tx1"/>
                </a:solidFill>
                <a:latin typeface="+mj-lt"/>
                <a:ea typeface="+mj-ea"/>
                <a:cs typeface="Arial" charset="0"/>
              </a:rPr>
            </a:br>
            <a:endParaRPr lang="es-ES" sz="4000" kern="1200" dirty="0">
              <a:solidFill>
                <a:schemeClr val="tx1"/>
              </a:solidFill>
              <a:latin typeface="+mj-lt"/>
              <a:ea typeface="+mj-ea"/>
              <a:cs typeface="Arial" charset="0"/>
            </a:endParaRPr>
          </a:p>
        </p:txBody>
      </p:sp>
      <p:sp>
        <p:nvSpPr>
          <p:cNvPr id="19459" name="Rectangle 3"/>
          <p:cNvSpPr>
            <a:spLocks noGrp="1" noChangeArrowheads="1"/>
          </p:cNvSpPr>
          <p:nvPr>
            <p:ph type="subTitle" idx="4294967295"/>
          </p:nvPr>
        </p:nvSpPr>
        <p:spPr>
          <a:xfrm>
            <a:off x="0" y="1970088"/>
            <a:ext cx="3205163" cy="1031875"/>
          </a:xfrm>
          <a:solidFill>
            <a:srgbClr val="FFFF99"/>
          </a:solidFill>
          <a:ln w="22225">
            <a:solidFill>
              <a:schemeClr val="tx1"/>
            </a:solidFill>
            <a:miter lim="800000"/>
            <a:headEnd/>
            <a:tailEnd/>
          </a:ln>
        </p:spPr>
        <p:txBody>
          <a:bodyPr tIns="54000" bIns="54000" anchor="ctr"/>
          <a:lstStyle/>
          <a:p>
            <a:pPr marL="0" indent="0" algn="ctr">
              <a:spcBef>
                <a:spcPct val="50000"/>
              </a:spcBef>
              <a:buFontTx/>
              <a:buNone/>
            </a:pPr>
            <a:r>
              <a:rPr kumimoji="1" lang="es-ES_tradnl" sz="1800" b="1" dirty="0" smtClean="0">
                <a:latin typeface="Arial" pitchFamily="34" charset="0"/>
                <a:cs typeface="Arial" pitchFamily="34" charset="0"/>
              </a:rPr>
              <a:t>CONVOCATORIA Y PUBLICACION                     DE BASES</a:t>
            </a:r>
            <a:endParaRPr kumimoji="1" lang="es-ES" sz="1800" b="1" dirty="0" smtClean="0">
              <a:latin typeface="Arial" pitchFamily="34" charset="0"/>
              <a:cs typeface="Arial" pitchFamily="34" charset="0"/>
            </a:endParaRPr>
          </a:p>
        </p:txBody>
      </p:sp>
      <p:sp>
        <p:nvSpPr>
          <p:cNvPr id="19460" name="Rectangle 4"/>
          <p:cNvSpPr>
            <a:spLocks noChangeArrowheads="1"/>
          </p:cNvSpPr>
          <p:nvPr/>
        </p:nvSpPr>
        <p:spPr bwMode="auto">
          <a:xfrm>
            <a:off x="7833785" y="2092325"/>
            <a:ext cx="2889249" cy="719138"/>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OTORGAMIENTO </a:t>
            </a:r>
            <a:r>
              <a:rPr kumimoji="1" lang="es-ES_tradnl" sz="1800" dirty="0" smtClean="0">
                <a:latin typeface="Arial" panose="020B0604020202020204" pitchFamily="34" charset="0"/>
              </a:rPr>
              <a:t>               DE </a:t>
            </a:r>
            <a:r>
              <a:rPr kumimoji="1" lang="es-ES_tradnl" sz="1800" dirty="0">
                <a:latin typeface="Arial" panose="020B0604020202020204" pitchFamily="34" charset="0"/>
              </a:rPr>
              <a:t>BUENA PRO</a:t>
            </a:r>
            <a:endParaRPr kumimoji="1" lang="es-ES" sz="1800" dirty="0">
              <a:latin typeface="Arial" panose="020B0604020202020204" pitchFamily="34" charset="0"/>
            </a:endParaRPr>
          </a:p>
        </p:txBody>
      </p:sp>
      <p:sp>
        <p:nvSpPr>
          <p:cNvPr id="19461" name="Rectangle 4"/>
          <p:cNvSpPr>
            <a:spLocks noChangeArrowheads="1"/>
          </p:cNvSpPr>
          <p:nvPr/>
        </p:nvSpPr>
        <p:spPr bwMode="auto">
          <a:xfrm>
            <a:off x="7937501" y="3546476"/>
            <a:ext cx="2764367" cy="10509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dirty="0">
                <a:latin typeface="Arial" panose="020B0604020202020204" pitchFamily="34" charset="0"/>
              </a:rPr>
              <a:t>EVALUACION Y CALIFICACION   </a:t>
            </a:r>
            <a:r>
              <a:rPr kumimoji="1" lang="es-ES_tradnl" sz="1800" dirty="0" smtClean="0">
                <a:latin typeface="Arial" panose="020B0604020202020204" pitchFamily="34" charset="0"/>
              </a:rPr>
              <a:t>             DE </a:t>
            </a:r>
            <a:r>
              <a:rPr kumimoji="1" lang="es-ES_tradnl" sz="1800" dirty="0">
                <a:latin typeface="Arial" panose="020B0604020202020204" pitchFamily="34" charset="0"/>
              </a:rPr>
              <a:t>OFERTAS</a:t>
            </a:r>
            <a:endParaRPr kumimoji="1" lang="es-ES" sz="1800" dirty="0">
              <a:latin typeface="Arial" panose="020B0604020202020204" pitchFamily="34" charset="0"/>
            </a:endParaRPr>
          </a:p>
        </p:txBody>
      </p:sp>
      <p:sp>
        <p:nvSpPr>
          <p:cNvPr id="19462" name="Rectangle 6"/>
          <p:cNvSpPr>
            <a:spLocks noChangeArrowheads="1"/>
          </p:cNvSpPr>
          <p:nvPr/>
        </p:nvSpPr>
        <p:spPr bwMode="auto">
          <a:xfrm>
            <a:off x="361951" y="3668713"/>
            <a:ext cx="2940049" cy="715962"/>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REGISTRO DE PARTICIPANTES</a:t>
            </a:r>
            <a:endParaRPr kumimoji="1" lang="es-ES" sz="1800">
              <a:latin typeface="Arial" panose="020B0604020202020204" pitchFamily="34" charset="0"/>
            </a:endParaRPr>
          </a:p>
        </p:txBody>
      </p:sp>
      <p:sp>
        <p:nvSpPr>
          <p:cNvPr id="19463" name="Line 21"/>
          <p:cNvSpPr>
            <a:spLocks noChangeShapeType="1"/>
          </p:cNvSpPr>
          <p:nvPr/>
        </p:nvSpPr>
        <p:spPr bwMode="auto">
          <a:xfrm>
            <a:off x="1697567" y="4449764"/>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64" name="Rectangle 6"/>
          <p:cNvSpPr>
            <a:spLocks noChangeArrowheads="1"/>
          </p:cNvSpPr>
          <p:nvPr/>
        </p:nvSpPr>
        <p:spPr bwMode="auto">
          <a:xfrm>
            <a:off x="361951" y="5072064"/>
            <a:ext cx="3058583" cy="1381125"/>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r>
              <a:rPr kumimoji="1" lang="es-ES_tradnl" sz="1800" dirty="0">
                <a:latin typeface="Arial" panose="020B0604020202020204" pitchFamily="34" charset="0"/>
              </a:rPr>
              <a:t>CONSULTAS Y OBSERVACIONES</a:t>
            </a:r>
          </a:p>
          <a:p>
            <a:r>
              <a:rPr lang="es-PE" sz="1600" dirty="0" err="1">
                <a:latin typeface="Arial" panose="020B0604020202020204" pitchFamily="34" charset="0"/>
              </a:rPr>
              <a:t>Formul</a:t>
            </a:r>
            <a:r>
              <a:rPr lang="es-PE" sz="1600" dirty="0">
                <a:latin typeface="Arial" panose="020B0604020202020204" pitchFamily="34" charset="0"/>
              </a:rPr>
              <a:t>. </a:t>
            </a:r>
            <a:r>
              <a:rPr lang="es-PE" sz="1600" dirty="0" smtClean="0">
                <a:latin typeface="Arial" panose="020B0604020202020204" pitchFamily="34" charset="0"/>
              </a:rPr>
              <a:t>Mínimo </a:t>
            </a:r>
            <a:r>
              <a:rPr lang="es-PE" sz="1600" dirty="0">
                <a:latin typeface="Arial" panose="020B0604020202020204" pitchFamily="34" charset="0"/>
              </a:rPr>
              <a:t>2 días h</a:t>
            </a:r>
          </a:p>
          <a:p>
            <a:r>
              <a:rPr lang="es-PE" sz="1600" dirty="0" err="1">
                <a:latin typeface="Arial" panose="020B0604020202020204" pitchFamily="34" charset="0"/>
              </a:rPr>
              <a:t>Absolu</a:t>
            </a:r>
            <a:r>
              <a:rPr lang="es-PE" sz="1600" dirty="0">
                <a:latin typeface="Arial" panose="020B0604020202020204" pitchFamily="34" charset="0"/>
              </a:rPr>
              <a:t>. </a:t>
            </a:r>
            <a:r>
              <a:rPr lang="es-PE" sz="1600" dirty="0" smtClean="0">
                <a:latin typeface="Arial" panose="020B0604020202020204" pitchFamily="34" charset="0"/>
              </a:rPr>
              <a:t>Máximo </a:t>
            </a:r>
            <a:r>
              <a:rPr lang="es-PE" sz="1600" dirty="0">
                <a:latin typeface="Arial" panose="020B0604020202020204" pitchFamily="34" charset="0"/>
              </a:rPr>
              <a:t>2 días h</a:t>
            </a:r>
            <a:endParaRPr kumimoji="1" lang="es-ES" sz="1600" dirty="0">
              <a:latin typeface="Arial" panose="020B0604020202020204" pitchFamily="34" charset="0"/>
            </a:endParaRPr>
          </a:p>
        </p:txBody>
      </p:sp>
      <p:cxnSp>
        <p:nvCxnSpPr>
          <p:cNvPr id="19465" name="AutoShape 8"/>
          <p:cNvCxnSpPr>
            <a:cxnSpLocks noChangeShapeType="1"/>
          </p:cNvCxnSpPr>
          <p:nvPr/>
        </p:nvCxnSpPr>
        <p:spPr bwMode="auto">
          <a:xfrm>
            <a:off x="3566585" y="5875338"/>
            <a:ext cx="535516"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9466" name="Rectangle 6"/>
          <p:cNvSpPr>
            <a:spLocks noChangeArrowheads="1"/>
          </p:cNvSpPr>
          <p:nvPr/>
        </p:nvSpPr>
        <p:spPr bwMode="auto">
          <a:xfrm>
            <a:off x="4332849" y="5297488"/>
            <a:ext cx="1983545" cy="11557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 sz="1800" dirty="0">
                <a:latin typeface="Arial" panose="020B0604020202020204" pitchFamily="34" charset="0"/>
              </a:rPr>
              <a:t>INTEGRACI</a:t>
            </a:r>
            <a:r>
              <a:rPr kumimoji="1" lang="es-ES_tradnl" sz="1800" dirty="0">
                <a:latin typeface="Arial" panose="020B0604020202020204" pitchFamily="34" charset="0"/>
              </a:rPr>
              <a:t>Ó</a:t>
            </a:r>
            <a:r>
              <a:rPr kumimoji="1" lang="es-ES" sz="1800" dirty="0">
                <a:latin typeface="Arial" panose="020B0604020202020204" pitchFamily="34" charset="0"/>
              </a:rPr>
              <a:t>N </a:t>
            </a:r>
            <a:r>
              <a:rPr kumimoji="1" lang="es-ES" sz="1800" dirty="0" smtClean="0">
                <a:latin typeface="Arial" panose="020B0604020202020204" pitchFamily="34" charset="0"/>
              </a:rPr>
              <a:t>          DE </a:t>
            </a:r>
            <a:r>
              <a:rPr kumimoji="1" lang="es-ES" sz="1800" dirty="0">
                <a:latin typeface="Arial" panose="020B0604020202020204" pitchFamily="34" charset="0"/>
              </a:rPr>
              <a:t>BASES</a:t>
            </a:r>
          </a:p>
        </p:txBody>
      </p:sp>
      <p:cxnSp>
        <p:nvCxnSpPr>
          <p:cNvPr id="19467" name="AutoShape 8"/>
          <p:cNvCxnSpPr>
            <a:cxnSpLocks noChangeShapeType="1"/>
          </p:cNvCxnSpPr>
          <p:nvPr/>
        </p:nvCxnSpPr>
        <p:spPr bwMode="auto">
          <a:xfrm flipV="1">
            <a:off x="7054851" y="5894388"/>
            <a:ext cx="579967" cy="11112"/>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9468" name="Rectangle 6"/>
          <p:cNvSpPr>
            <a:spLocks noChangeArrowheads="1"/>
          </p:cNvSpPr>
          <p:nvPr/>
        </p:nvSpPr>
        <p:spPr bwMode="auto">
          <a:xfrm flipH="1">
            <a:off x="7952317" y="5360988"/>
            <a:ext cx="2732616" cy="1092200"/>
          </a:xfrm>
          <a:prstGeom prst="rect">
            <a:avLst/>
          </a:prstGeom>
          <a:solidFill>
            <a:srgbClr val="FFFF99"/>
          </a:solidFill>
          <a:ln w="22225">
            <a:solidFill>
              <a:schemeClr val="tx1"/>
            </a:solidFill>
            <a:miter lim="800000"/>
            <a:headEnd/>
            <a:tailEnd/>
          </a:ln>
        </p:spPr>
        <p:txBody>
          <a:bodyPr tIns="54000" bIns="54000" anchor="ct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pPr algn="ctr">
              <a:spcBef>
                <a:spcPct val="50000"/>
              </a:spcBef>
            </a:pPr>
            <a:r>
              <a:rPr kumimoji="1" lang="es-ES_tradnl" sz="1800">
                <a:latin typeface="Arial" panose="020B0604020202020204" pitchFamily="34" charset="0"/>
              </a:rPr>
              <a:t>PRESENTACION DE OFERTAS</a:t>
            </a:r>
            <a:endParaRPr kumimoji="1" lang="es-ES" sz="1800">
              <a:latin typeface="Arial" panose="020B0604020202020204" pitchFamily="34" charset="0"/>
            </a:endParaRPr>
          </a:p>
        </p:txBody>
      </p:sp>
      <p:sp>
        <p:nvSpPr>
          <p:cNvPr id="19469" name="Line 21"/>
          <p:cNvSpPr>
            <a:spLocks noChangeShapeType="1"/>
          </p:cNvSpPr>
          <p:nvPr/>
        </p:nvSpPr>
        <p:spPr bwMode="auto">
          <a:xfrm>
            <a:off x="1712384" y="3101975"/>
            <a:ext cx="0"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70" name="Text Box 15"/>
          <p:cNvSpPr txBox="1">
            <a:spLocks noChangeArrowheads="1"/>
          </p:cNvSpPr>
          <p:nvPr/>
        </p:nvSpPr>
        <p:spPr bwMode="auto">
          <a:xfrm>
            <a:off x="6428935" y="5297488"/>
            <a:ext cx="1508566" cy="33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dirty="0">
                <a:latin typeface="Arial" panose="020B0604020202020204" pitchFamily="34" charset="0"/>
              </a:rPr>
              <a:t>Mín.3  días h.</a:t>
            </a:r>
          </a:p>
        </p:txBody>
      </p:sp>
      <p:sp>
        <p:nvSpPr>
          <p:cNvPr id="19471" name="Line 21"/>
          <p:cNvSpPr>
            <a:spLocks noChangeShapeType="1"/>
          </p:cNvSpPr>
          <p:nvPr/>
        </p:nvSpPr>
        <p:spPr bwMode="auto">
          <a:xfrm flipV="1">
            <a:off x="9279467" y="4770439"/>
            <a:ext cx="0" cy="3651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72" name="Line 21"/>
          <p:cNvSpPr>
            <a:spLocks noChangeShapeType="1"/>
          </p:cNvSpPr>
          <p:nvPr/>
        </p:nvSpPr>
        <p:spPr bwMode="auto">
          <a:xfrm flipV="1">
            <a:off x="9292167" y="3001964"/>
            <a:ext cx="0" cy="4032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19473" name="Text Box 15"/>
          <p:cNvSpPr txBox="1">
            <a:spLocks noChangeArrowheads="1"/>
          </p:cNvSpPr>
          <p:nvPr/>
        </p:nvSpPr>
        <p:spPr bwMode="auto">
          <a:xfrm>
            <a:off x="3420534" y="5186363"/>
            <a:ext cx="1024857" cy="33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3589" tIns="41795" rIns="83589" bIns="41795">
            <a:spAutoFit/>
          </a:bodyPr>
          <a:lstStyle>
            <a:lvl1pPr>
              <a:defRPr sz="2400" b="1">
                <a:solidFill>
                  <a:schemeClr val="tx1"/>
                </a:solidFill>
                <a:latin typeface="Century Gothic" panose="020B0502020202020204" pitchFamily="34" charset="0"/>
                <a:cs typeface="Arial" panose="020B0604020202020204" pitchFamily="34" charset="0"/>
              </a:defRPr>
            </a:lvl1pPr>
            <a:lvl2pPr marL="742950" indent="-285750">
              <a:defRPr sz="2400" b="1">
                <a:solidFill>
                  <a:schemeClr val="tx1"/>
                </a:solidFill>
                <a:latin typeface="Century Gothic" panose="020B0502020202020204" pitchFamily="34" charset="0"/>
                <a:cs typeface="Arial" panose="020B0604020202020204" pitchFamily="34" charset="0"/>
              </a:defRPr>
            </a:lvl2pPr>
            <a:lvl3pPr marL="1143000" indent="-228600">
              <a:defRPr sz="2400" b="1">
                <a:solidFill>
                  <a:schemeClr val="tx1"/>
                </a:solidFill>
                <a:latin typeface="Century Gothic" panose="020B0502020202020204" pitchFamily="34" charset="0"/>
                <a:cs typeface="Arial" panose="020B0604020202020204" pitchFamily="34" charset="0"/>
              </a:defRPr>
            </a:lvl3pPr>
            <a:lvl4pPr marL="1600200" indent="-228600">
              <a:defRPr sz="2400" b="1">
                <a:solidFill>
                  <a:schemeClr val="tx1"/>
                </a:solidFill>
                <a:latin typeface="Century Gothic" panose="020B0502020202020204" pitchFamily="34" charset="0"/>
                <a:cs typeface="Arial" panose="020B0604020202020204" pitchFamily="34" charset="0"/>
              </a:defRPr>
            </a:lvl4pPr>
            <a:lvl5pPr marL="2057400" indent="-228600">
              <a:defRPr sz="2400" b="1">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Century Gothic" panose="020B0502020202020204" pitchFamily="34" charset="0"/>
                <a:cs typeface="Arial" panose="020B0604020202020204" pitchFamily="34" charset="0"/>
              </a:defRPr>
            </a:lvl9pPr>
          </a:lstStyle>
          <a:p>
            <a:r>
              <a:rPr lang="es-ES" sz="1600" dirty="0">
                <a:latin typeface="Arial" panose="020B0604020202020204" pitchFamily="34" charset="0"/>
              </a:rPr>
              <a:t>1 </a:t>
            </a:r>
            <a:r>
              <a:rPr lang="es-ES" sz="1600" dirty="0" smtClean="0">
                <a:latin typeface="Arial" panose="020B0604020202020204" pitchFamily="34" charset="0"/>
              </a:rPr>
              <a:t>día h</a:t>
            </a:r>
            <a:r>
              <a:rPr lang="es-ES" sz="1600" dirty="0">
                <a:latin typeface="Arial" panose="020B0604020202020204" pitchFamily="34" charset="0"/>
              </a:rPr>
              <a:t>.</a:t>
            </a:r>
          </a:p>
        </p:txBody>
      </p:sp>
    </p:spTree>
    <p:extLst>
      <p:ext uri="{BB962C8B-B14F-4D97-AF65-F5344CB8AC3E}">
        <p14:creationId xmlns:p14="http://schemas.microsoft.com/office/powerpoint/2010/main" val="1770179684"/>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90</a:t>
            </a:fld>
            <a:endParaRPr lang="es-PE"/>
          </a:p>
        </p:txBody>
      </p:sp>
      <p:sp>
        <p:nvSpPr>
          <p:cNvPr id="3" name="2 Marcador de contenido"/>
          <p:cNvSpPr>
            <a:spLocks noGrp="1"/>
          </p:cNvSpPr>
          <p:nvPr>
            <p:ph idx="4294967295"/>
          </p:nvPr>
        </p:nvSpPr>
        <p:spPr>
          <a:xfrm>
            <a:off x="0" y="1244600"/>
            <a:ext cx="10071100" cy="5170488"/>
          </a:xfrm>
        </p:spPr>
        <p:txBody>
          <a:bodyPr>
            <a:normAutofit/>
          </a:bodyPr>
          <a:lstStyle/>
          <a:p>
            <a:pPr marL="427037" lvl="1" indent="-342900" algn="just">
              <a:lnSpc>
                <a:spcPct val="100000"/>
              </a:lnSpc>
              <a:spcBef>
                <a:spcPts val="1000"/>
              </a:spcBef>
              <a:buClr>
                <a:schemeClr val="tx1"/>
              </a:buClr>
              <a:defRPr/>
            </a:pPr>
            <a:r>
              <a:rPr lang="es-ES_tradnl" dirty="0" smtClean="0"/>
              <a:t>Entidades </a:t>
            </a:r>
            <a:r>
              <a:rPr lang="es-ES_tradnl" dirty="0"/>
              <a:t>del Gobierno Nacional que formulen las políticas nacionales y/o sectoriales del </a:t>
            </a:r>
            <a:r>
              <a:rPr lang="es-ES_tradnl" dirty="0" smtClean="0"/>
              <a:t>Estado.</a:t>
            </a:r>
            <a:endParaRPr lang="es-ES_tradnl" dirty="0"/>
          </a:p>
          <a:p>
            <a:pPr marL="427037" lvl="1" indent="-342900" algn="just">
              <a:lnSpc>
                <a:spcPct val="100000"/>
              </a:lnSpc>
              <a:spcBef>
                <a:spcPts val="1000"/>
              </a:spcBef>
              <a:buClr>
                <a:schemeClr val="tx1"/>
              </a:buClr>
              <a:defRPr/>
            </a:pPr>
            <a:r>
              <a:rPr lang="es-ES_tradnl" dirty="0"/>
              <a:t>Resolución del Titular de la </a:t>
            </a:r>
            <a:r>
              <a:rPr lang="es-ES_tradnl" dirty="0" smtClean="0"/>
              <a:t>Entidad:</a:t>
            </a:r>
            <a:endParaRPr lang="es-ES_tradnl" dirty="0"/>
          </a:p>
          <a:p>
            <a:pPr marL="793750" lvl="1" indent="-342900" algn="just">
              <a:lnSpc>
                <a:spcPct val="100000"/>
              </a:lnSpc>
              <a:spcBef>
                <a:spcPts val="1000"/>
              </a:spcBef>
              <a:buClr>
                <a:schemeClr val="tx1"/>
              </a:buClr>
              <a:buFont typeface="Calibri" pitchFamily="34" charset="0"/>
              <a:buChar char="-"/>
              <a:tabLst>
                <a:tab pos="723900" algn="l"/>
              </a:tabLst>
              <a:defRPr/>
            </a:pPr>
            <a:r>
              <a:rPr lang="es-ES_tradnl" dirty="0"/>
              <a:t>Relación de bienes y servicios en </a:t>
            </a:r>
            <a:r>
              <a:rPr lang="es-ES_tradnl" dirty="0" smtClean="0"/>
              <a:t>general.</a:t>
            </a:r>
            <a:endParaRPr lang="es-ES_tradnl" dirty="0"/>
          </a:p>
          <a:p>
            <a:pPr marL="793750" lvl="1" indent="-342900" algn="just">
              <a:lnSpc>
                <a:spcPct val="100000"/>
              </a:lnSpc>
              <a:spcBef>
                <a:spcPts val="1000"/>
              </a:spcBef>
              <a:buClr>
                <a:schemeClr val="tx1"/>
              </a:buClr>
              <a:buFont typeface="Calibri" pitchFamily="34" charset="0"/>
              <a:buChar char="-"/>
              <a:tabLst>
                <a:tab pos="723900" algn="l"/>
              </a:tabLst>
              <a:defRPr/>
            </a:pPr>
            <a:r>
              <a:rPr lang="es-ES_tradnl" dirty="0"/>
              <a:t>Entidad </a:t>
            </a:r>
            <a:r>
              <a:rPr lang="es-ES_tradnl" dirty="0" smtClean="0"/>
              <a:t>encargada.</a:t>
            </a:r>
            <a:endParaRPr lang="es-ES_tradnl" dirty="0"/>
          </a:p>
          <a:p>
            <a:pPr marL="793750" lvl="1" indent="-342900" algn="just">
              <a:lnSpc>
                <a:spcPct val="100000"/>
              </a:lnSpc>
              <a:spcBef>
                <a:spcPts val="1000"/>
              </a:spcBef>
              <a:buClr>
                <a:schemeClr val="tx1"/>
              </a:buClr>
              <a:buFont typeface="Calibri" pitchFamily="34" charset="0"/>
              <a:buChar char="-"/>
              <a:tabLst>
                <a:tab pos="723900" algn="l"/>
              </a:tabLst>
              <a:defRPr/>
            </a:pPr>
            <a:r>
              <a:rPr lang="es-ES_tradnl" dirty="0"/>
              <a:t>Entidades participantes, sus obligaciones y </a:t>
            </a:r>
            <a:r>
              <a:rPr lang="es-ES_tradnl" dirty="0" smtClean="0"/>
              <a:t>responsabilidades.</a:t>
            </a:r>
            <a:endParaRPr lang="es-PE" dirty="0"/>
          </a:p>
          <a:p>
            <a:pPr marL="427037" lvl="1" indent="-342900" algn="just">
              <a:lnSpc>
                <a:spcPct val="100000"/>
              </a:lnSpc>
              <a:spcBef>
                <a:spcPts val="1000"/>
              </a:spcBef>
              <a:buClr>
                <a:schemeClr val="tx1"/>
              </a:buClr>
              <a:defRPr/>
            </a:pPr>
            <a:r>
              <a:rPr lang="es-ES_tradnl" dirty="0"/>
              <a:t>Bienes y servicios que se contraten serán aquellos que sean necesarios para la ejecución de las políticas nacionales y/o </a:t>
            </a:r>
            <a:r>
              <a:rPr lang="es-ES_tradnl" dirty="0" smtClean="0"/>
              <a:t>sectoriales.</a:t>
            </a:r>
            <a:endParaRPr lang="es-PE" dirty="0"/>
          </a:p>
          <a:p>
            <a:pPr marL="427037" lvl="1" indent="-342900" algn="just">
              <a:lnSpc>
                <a:spcPct val="100000"/>
              </a:lnSpc>
              <a:spcBef>
                <a:spcPts val="1000"/>
              </a:spcBef>
              <a:buClr>
                <a:schemeClr val="tx1"/>
              </a:buClr>
              <a:tabLst>
                <a:tab pos="723900" algn="l"/>
              </a:tabLst>
              <a:defRPr/>
            </a:pPr>
            <a:endParaRPr lang="es-ES" altLang="es-PE"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4"/>
              <a:defRPr/>
            </a:pPr>
            <a:r>
              <a:rPr lang="es-PE" sz="3000" dirty="0" smtClean="0"/>
              <a:t>Disposiciones Especiales sobre Compras Corporativas</a:t>
            </a:r>
            <a:endParaRPr lang="es-PE" sz="3000" dirty="0"/>
          </a:p>
        </p:txBody>
      </p:sp>
    </p:spTree>
    <p:extLst>
      <p:ext uri="{BB962C8B-B14F-4D97-AF65-F5344CB8AC3E}">
        <p14:creationId xmlns:p14="http://schemas.microsoft.com/office/powerpoint/2010/main" val="40443845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461846"/>
            <a:ext cx="1205601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5400" b="1" dirty="0" smtClean="0">
                <a:latin typeface="Calibri" pitchFamily="34" charset="0"/>
              </a:rPr>
              <a:t>Solución de Controversias durante el Proceso de Selección (apelaciones)</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52153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92</a:t>
            </a:fld>
            <a:endParaRPr lang="es-PE"/>
          </a:p>
        </p:txBody>
      </p:sp>
      <p:sp>
        <p:nvSpPr>
          <p:cNvPr id="3" name="2 Marcador de contenido"/>
          <p:cNvSpPr>
            <a:spLocks noGrp="1"/>
          </p:cNvSpPr>
          <p:nvPr>
            <p:ph idx="4294967295"/>
          </p:nvPr>
        </p:nvSpPr>
        <p:spPr>
          <a:xfrm>
            <a:off x="0" y="1258888"/>
            <a:ext cx="10072688" cy="5170487"/>
          </a:xfrm>
        </p:spPr>
        <p:txBody>
          <a:bodyPr>
            <a:normAutofit/>
          </a:bodyPr>
          <a:lstStyle/>
          <a:p>
            <a:pPr marL="457200" indent="-457200" algn="just">
              <a:lnSpc>
                <a:spcPct val="100000"/>
              </a:lnSpc>
              <a:defRPr/>
            </a:pPr>
            <a:r>
              <a:rPr lang="es-PE" sz="2400" dirty="0"/>
              <a:t>Tribunal conoce recurso cuando:  </a:t>
            </a:r>
          </a:p>
          <a:p>
            <a:pPr marL="809625" indent="-360363" algn="just">
              <a:lnSpc>
                <a:spcPct val="100000"/>
              </a:lnSpc>
              <a:buClr>
                <a:srgbClr val="FF0000"/>
              </a:buClr>
              <a:buFont typeface="Calibri" panose="020F0502020204030204" pitchFamily="34" charset="0"/>
              <a:buChar char="-"/>
              <a:defRPr/>
            </a:pPr>
            <a:r>
              <a:rPr lang="es-PE" sz="2400" dirty="0">
                <a:solidFill>
                  <a:srgbClr val="FF0000"/>
                </a:solidFill>
              </a:rPr>
              <a:t>Valor estimado o valor referencial del procedimiento sea mayor a 65 </a:t>
            </a:r>
            <a:r>
              <a:rPr lang="es-PE" sz="2400" dirty="0" smtClean="0">
                <a:solidFill>
                  <a:srgbClr val="FF0000"/>
                </a:solidFill>
              </a:rPr>
              <a:t>UIT. </a:t>
            </a:r>
            <a:endParaRPr lang="es-PE" sz="2400" dirty="0">
              <a:solidFill>
                <a:srgbClr val="FF0000"/>
              </a:solidFill>
            </a:endParaRPr>
          </a:p>
          <a:p>
            <a:pPr marL="809625" indent="-360363" algn="just">
              <a:lnSpc>
                <a:spcPct val="100000"/>
              </a:lnSpc>
              <a:buClr>
                <a:srgbClr val="FF0000"/>
              </a:buClr>
              <a:buFont typeface="Calibri" panose="020F0502020204030204" pitchFamily="34" charset="0"/>
              <a:buChar char="-"/>
              <a:defRPr/>
            </a:pPr>
            <a:r>
              <a:rPr lang="es-PE" sz="2400" dirty="0"/>
              <a:t>Procedimiento para </a:t>
            </a:r>
            <a:r>
              <a:rPr lang="es-PE" sz="2400" dirty="0" smtClean="0"/>
              <a:t>implementar o mantener Catálogos Electrónicos de </a:t>
            </a:r>
            <a:r>
              <a:rPr lang="es-PE" sz="2400" dirty="0" smtClean="0">
                <a:solidFill>
                  <a:srgbClr val="FF0000"/>
                </a:solidFill>
              </a:rPr>
              <a:t>Acuerdo </a:t>
            </a:r>
            <a:r>
              <a:rPr lang="es-PE" sz="2400" dirty="0" smtClean="0"/>
              <a:t>Marco.</a:t>
            </a:r>
            <a:endParaRPr lang="es-PE" sz="2400" dirty="0"/>
          </a:p>
          <a:p>
            <a:pPr marL="809625" indent="-360363" algn="just">
              <a:lnSpc>
                <a:spcPct val="100000"/>
              </a:lnSpc>
              <a:buClr>
                <a:srgbClr val="FF0000"/>
              </a:buClr>
              <a:buFont typeface="Calibri" panose="020F0502020204030204" pitchFamily="34" charset="0"/>
              <a:buChar char="-"/>
              <a:defRPr/>
            </a:pPr>
            <a:r>
              <a:rPr lang="es-PE" sz="2400" dirty="0">
                <a:solidFill>
                  <a:srgbClr val="FF0000"/>
                </a:solidFill>
              </a:rPr>
              <a:t>Nulidad o cancelación de </a:t>
            </a:r>
            <a:r>
              <a:rPr lang="es-PE" sz="2400" dirty="0" smtClean="0">
                <a:solidFill>
                  <a:srgbClr val="FF0000"/>
                </a:solidFill>
              </a:rPr>
              <a:t>procedimiento.</a:t>
            </a:r>
            <a:endParaRPr lang="es-PE" sz="2400" dirty="0">
              <a:solidFill>
                <a:srgbClr val="FF0000"/>
              </a:solidFill>
            </a:endParaRPr>
          </a:p>
          <a:p>
            <a:pPr marL="457200" indent="-457200" algn="just">
              <a:lnSpc>
                <a:spcPct val="100000"/>
              </a:lnSpc>
            </a:pPr>
            <a:r>
              <a:rPr lang="es-PE" altLang="es-PE" sz="2400" dirty="0"/>
              <a:t>Titular de la Entidad </a:t>
            </a:r>
            <a:r>
              <a:rPr lang="es-PE" sz="2400" dirty="0"/>
              <a:t>conoce recurso </a:t>
            </a:r>
            <a:r>
              <a:rPr lang="es-PE" altLang="es-PE" sz="2400" dirty="0"/>
              <a:t>cuando </a:t>
            </a:r>
            <a:r>
              <a:rPr lang="es-PE" sz="2400" dirty="0">
                <a:solidFill>
                  <a:srgbClr val="FF0000"/>
                </a:solidFill>
              </a:rPr>
              <a:t>valor estimado o valor referencial </a:t>
            </a:r>
            <a:r>
              <a:rPr lang="es-PE" altLang="es-PE" sz="2400" dirty="0">
                <a:solidFill>
                  <a:srgbClr val="FF0000"/>
                </a:solidFill>
              </a:rPr>
              <a:t>es igual o menor a 65 </a:t>
            </a:r>
            <a:r>
              <a:rPr lang="es-PE" altLang="es-PE" sz="2400" dirty="0" smtClean="0">
                <a:solidFill>
                  <a:srgbClr val="FF0000"/>
                </a:solidFill>
              </a:rPr>
              <a:t>UIT.</a:t>
            </a:r>
            <a:endParaRPr lang="es-PE" altLang="es-PE" sz="2400" dirty="0">
              <a:solidFill>
                <a:srgbClr val="FF0000"/>
              </a:solidFill>
            </a:endParaRPr>
          </a:p>
          <a:p>
            <a:pPr marL="457200" lvl="1" indent="-457200" algn="just">
              <a:lnSpc>
                <a:spcPct val="100000"/>
              </a:lnSpc>
              <a:spcBef>
                <a:spcPts val="1000"/>
              </a:spcBef>
              <a:buClr>
                <a:schemeClr val="tx1"/>
              </a:buClr>
              <a:tabLst>
                <a:tab pos="723900" algn="l"/>
              </a:tabLst>
              <a:defRPr/>
            </a:pPr>
            <a:r>
              <a:rPr lang="es-ES" dirty="0" smtClean="0"/>
              <a:t>Actos </a:t>
            </a:r>
            <a:r>
              <a:rPr lang="es-ES" dirty="0"/>
              <a:t>dictados durante el desarrollo del </a:t>
            </a:r>
            <a:r>
              <a:rPr lang="es-ES" dirty="0" smtClean="0"/>
              <a:t>procedimiento </a:t>
            </a:r>
            <a:r>
              <a:rPr lang="es-ES" dirty="0"/>
              <a:t>de selección, desde convocatoria hasta antes </a:t>
            </a:r>
            <a:r>
              <a:rPr lang="es-ES" dirty="0" smtClean="0"/>
              <a:t>del </a:t>
            </a:r>
            <a:r>
              <a:rPr lang="es-ES" dirty="0" smtClean="0">
                <a:solidFill>
                  <a:srgbClr val="FF0000"/>
                </a:solidFill>
              </a:rPr>
              <a:t>perfeccionamiento </a:t>
            </a:r>
            <a:r>
              <a:rPr lang="es-ES" dirty="0" smtClean="0"/>
              <a:t>del contrato.</a:t>
            </a:r>
          </a:p>
          <a:p>
            <a:pPr marL="457200" lvl="1" indent="-457200" algn="just">
              <a:lnSpc>
                <a:spcPct val="100000"/>
              </a:lnSpc>
              <a:spcBef>
                <a:spcPts val="1000"/>
              </a:spcBef>
              <a:buClr>
                <a:schemeClr val="tx1"/>
              </a:buClr>
              <a:tabLst>
                <a:tab pos="723900" algn="l"/>
              </a:tabLst>
              <a:defRPr/>
            </a:pPr>
            <a:r>
              <a:rPr lang="es-ES" dirty="0" smtClean="0"/>
              <a:t>Solo se puede interponer luego de otorgada la Buena Pro.</a:t>
            </a:r>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a:defRPr/>
            </a:pPr>
            <a:r>
              <a:rPr lang="es-PE" sz="3000" dirty="0" smtClean="0"/>
              <a:t>Competencia para conocer Recurso de Apelación</a:t>
            </a:r>
            <a:endParaRPr lang="es-PE" sz="3000" dirty="0"/>
          </a:p>
        </p:txBody>
      </p:sp>
    </p:spTree>
    <p:extLst>
      <p:ext uri="{BB962C8B-B14F-4D97-AF65-F5344CB8AC3E}">
        <p14:creationId xmlns:p14="http://schemas.microsoft.com/office/powerpoint/2010/main" val="182878969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93</a:t>
            </a:fld>
            <a:endParaRPr lang="es-PE"/>
          </a:p>
        </p:txBody>
      </p:sp>
      <p:sp>
        <p:nvSpPr>
          <p:cNvPr id="3" name="2 Marcador de contenido"/>
          <p:cNvSpPr>
            <a:spLocks noGrp="1"/>
          </p:cNvSpPr>
          <p:nvPr>
            <p:ph idx="4294967295"/>
          </p:nvPr>
        </p:nvSpPr>
        <p:spPr>
          <a:xfrm>
            <a:off x="0" y="1258888"/>
            <a:ext cx="10072688" cy="2820987"/>
          </a:xfrm>
        </p:spPr>
        <p:txBody>
          <a:bodyPr>
            <a:normAutofit/>
          </a:bodyPr>
          <a:lstStyle/>
          <a:p>
            <a:pPr marL="457200" indent="-457200" algn="just">
              <a:lnSpc>
                <a:spcPct val="100000"/>
              </a:lnSpc>
              <a:defRPr/>
            </a:pPr>
            <a:r>
              <a:rPr lang="es-ES" sz="2400" dirty="0" smtClean="0"/>
              <a:t>Actuaciones </a:t>
            </a:r>
            <a:r>
              <a:rPr lang="es-ES" sz="2400" dirty="0"/>
              <a:t>materiales </a:t>
            </a:r>
            <a:r>
              <a:rPr lang="es-ES" sz="2400" dirty="0" smtClean="0"/>
              <a:t>sobre </a:t>
            </a:r>
            <a:r>
              <a:rPr lang="es-ES" sz="2400" dirty="0"/>
              <a:t>programación de </a:t>
            </a:r>
            <a:r>
              <a:rPr lang="es-ES" sz="2400" dirty="0" smtClean="0"/>
              <a:t>procedimientos </a:t>
            </a:r>
            <a:r>
              <a:rPr lang="es-ES" sz="2400" dirty="0"/>
              <a:t>en el </a:t>
            </a:r>
            <a:r>
              <a:rPr lang="es-ES" sz="2400" dirty="0" smtClean="0"/>
              <a:t>SEACE.</a:t>
            </a:r>
            <a:endParaRPr lang="es-ES" sz="2400" dirty="0"/>
          </a:p>
          <a:p>
            <a:pPr marL="457200" indent="-457200" algn="just">
              <a:lnSpc>
                <a:spcPct val="100000"/>
              </a:lnSpc>
              <a:defRPr/>
            </a:pPr>
            <a:r>
              <a:rPr lang="es-ES" sz="2400" dirty="0"/>
              <a:t>Actuaciones </a:t>
            </a:r>
            <a:r>
              <a:rPr lang="es-ES" sz="2400" dirty="0" smtClean="0"/>
              <a:t>preparatorias. </a:t>
            </a:r>
            <a:endParaRPr lang="es-ES" sz="2400" dirty="0"/>
          </a:p>
          <a:p>
            <a:pPr marL="457200" indent="-457200" algn="just">
              <a:lnSpc>
                <a:spcPct val="100000"/>
              </a:lnSpc>
              <a:defRPr/>
            </a:pPr>
            <a:r>
              <a:rPr lang="es-ES" sz="2400" dirty="0" smtClean="0">
                <a:solidFill>
                  <a:srgbClr val="FF0000"/>
                </a:solidFill>
              </a:rPr>
              <a:t>Documentos </a:t>
            </a:r>
            <a:r>
              <a:rPr lang="es-ES" sz="2400" dirty="0">
                <a:solidFill>
                  <a:srgbClr val="FF0000"/>
                </a:solidFill>
              </a:rPr>
              <a:t>del procedimiento de selección </a:t>
            </a:r>
            <a:r>
              <a:rPr lang="es-ES" sz="2400" dirty="0" smtClean="0"/>
              <a:t>y </a:t>
            </a:r>
            <a:r>
              <a:rPr lang="es-ES" sz="2400" dirty="0"/>
              <a:t>su </a:t>
            </a:r>
            <a:r>
              <a:rPr lang="es-ES" sz="2400" dirty="0" smtClean="0"/>
              <a:t>integración.</a:t>
            </a:r>
            <a:endParaRPr lang="es-ES" sz="2400" dirty="0"/>
          </a:p>
          <a:p>
            <a:pPr marL="457200" indent="-457200" algn="just">
              <a:lnSpc>
                <a:spcPct val="100000"/>
              </a:lnSpc>
              <a:defRPr/>
            </a:pPr>
            <a:r>
              <a:rPr lang="es-ES" sz="2400" dirty="0"/>
              <a:t>Actuaciones materiales referidas al registro de </a:t>
            </a:r>
            <a:r>
              <a:rPr lang="es-ES" sz="2400" dirty="0" smtClean="0"/>
              <a:t>participantes.</a:t>
            </a:r>
            <a:endParaRPr lang="es-ES" sz="2400" dirty="0"/>
          </a:p>
          <a:p>
            <a:pPr marL="457200" indent="-457200" algn="just">
              <a:lnSpc>
                <a:spcPct val="100000"/>
              </a:lnSpc>
              <a:defRPr/>
            </a:pPr>
            <a:r>
              <a:rPr lang="es-ES" sz="2400" dirty="0" smtClean="0"/>
              <a:t>Contrataciones directas.</a:t>
            </a:r>
            <a:endParaRPr lang="es-ES" sz="2400" dirty="0"/>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2"/>
              <a:defRPr/>
            </a:pPr>
            <a:r>
              <a:rPr lang="es-PE" sz="3000" dirty="0" smtClean="0"/>
              <a:t>Actos No Impugnables </a:t>
            </a:r>
            <a:endParaRPr lang="es-PE" sz="3000" dirty="0"/>
          </a:p>
        </p:txBody>
      </p:sp>
    </p:spTree>
    <p:extLst>
      <p:ext uri="{BB962C8B-B14F-4D97-AF65-F5344CB8AC3E}">
        <p14:creationId xmlns:p14="http://schemas.microsoft.com/office/powerpoint/2010/main" val="199637601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94</a:t>
            </a:fld>
            <a:endParaRPr lang="es-PE"/>
          </a:p>
        </p:txBody>
      </p:sp>
      <p:sp>
        <p:nvSpPr>
          <p:cNvPr id="3" name="2 Marcador de contenido"/>
          <p:cNvSpPr>
            <a:spLocks noGrp="1"/>
          </p:cNvSpPr>
          <p:nvPr>
            <p:ph idx="4294967295"/>
          </p:nvPr>
        </p:nvSpPr>
        <p:spPr>
          <a:xfrm>
            <a:off x="0" y="1258888"/>
            <a:ext cx="10072688" cy="5367337"/>
          </a:xfrm>
        </p:spPr>
        <p:txBody>
          <a:bodyPr>
            <a:normAutofit/>
          </a:bodyPr>
          <a:lstStyle/>
          <a:p>
            <a:pPr marL="457200" indent="-457200" algn="just">
              <a:lnSpc>
                <a:spcPct val="100000"/>
              </a:lnSpc>
              <a:defRPr/>
            </a:pPr>
            <a:r>
              <a:rPr lang="es-ES" sz="2400" dirty="0" smtClean="0"/>
              <a:t>Licitación y Concurso Publico: </a:t>
            </a:r>
            <a:r>
              <a:rPr lang="es-ES" sz="2400" dirty="0"/>
              <a:t>8 días hábiles siguientes de notificado </a:t>
            </a:r>
            <a:r>
              <a:rPr lang="es-ES" sz="2400" dirty="0" smtClean="0"/>
              <a:t>el otorgamiento </a:t>
            </a:r>
            <a:r>
              <a:rPr lang="es-ES" sz="2400" dirty="0"/>
              <a:t>de Buena Pro</a:t>
            </a:r>
          </a:p>
          <a:p>
            <a:pPr marL="457200" indent="-457200" algn="just">
              <a:lnSpc>
                <a:spcPct val="100000"/>
              </a:lnSpc>
              <a:buClr>
                <a:srgbClr val="FF0000"/>
              </a:buClr>
              <a:defRPr/>
            </a:pPr>
            <a:r>
              <a:rPr lang="es-ES" sz="2400" dirty="0">
                <a:solidFill>
                  <a:srgbClr val="FF0000"/>
                </a:solidFill>
              </a:rPr>
              <a:t>Adjudicación Simplificada, Selección de Consultores Individuales y Comparación de Precios: 5 días hábiles siguientes de notificado otorgamiento de Buena Pro.</a:t>
            </a:r>
          </a:p>
          <a:p>
            <a:pPr marL="457200" indent="-457200" algn="just">
              <a:lnSpc>
                <a:spcPct val="100000"/>
              </a:lnSpc>
              <a:buClr>
                <a:srgbClr val="FF0000"/>
              </a:buClr>
              <a:defRPr/>
            </a:pPr>
            <a:r>
              <a:rPr lang="es-ES" sz="2400" dirty="0" smtClean="0">
                <a:solidFill>
                  <a:srgbClr val="FF0000"/>
                </a:solidFill>
              </a:rPr>
              <a:t>Subasta Inversa Electrónica: </a:t>
            </a:r>
            <a:r>
              <a:rPr lang="es-ES" sz="2400" dirty="0">
                <a:solidFill>
                  <a:srgbClr val="FF0000"/>
                </a:solidFill>
              </a:rPr>
              <a:t>5 días hábiles</a:t>
            </a:r>
            <a:r>
              <a:rPr lang="es-ES" sz="2400" dirty="0"/>
              <a:t>, y si valor estimado corresponde a LP o CP, 8 días hábiles</a:t>
            </a:r>
            <a:r>
              <a:rPr lang="es-ES" sz="2400" dirty="0" smtClean="0"/>
              <a:t>.</a:t>
            </a:r>
          </a:p>
          <a:p>
            <a:pPr marL="0" indent="0" algn="just">
              <a:lnSpc>
                <a:spcPct val="100000"/>
              </a:lnSpc>
              <a:buClr>
                <a:srgbClr val="FF0000"/>
              </a:buClr>
              <a:buNone/>
              <a:defRPr/>
            </a:pPr>
            <a:r>
              <a:rPr lang="es-ES" sz="2400" dirty="0" smtClean="0"/>
              <a:t>Efectos de interponer recurso:</a:t>
            </a:r>
            <a:endParaRPr lang="es-ES" sz="2400" dirty="0"/>
          </a:p>
          <a:p>
            <a:pPr marL="457200" indent="-457200" algn="just">
              <a:lnSpc>
                <a:spcPct val="100000"/>
              </a:lnSpc>
              <a:defRPr/>
            </a:pPr>
            <a:r>
              <a:rPr lang="es-ES" sz="2400" dirty="0" smtClean="0"/>
              <a:t>Suspensión </a:t>
            </a:r>
            <a:r>
              <a:rPr lang="es-ES" sz="2400" dirty="0"/>
              <a:t>del </a:t>
            </a:r>
            <a:r>
              <a:rPr lang="es-ES" sz="2400" dirty="0" smtClean="0"/>
              <a:t>procedimiento de selección.</a:t>
            </a:r>
            <a:endParaRPr lang="es-ES_tradnl" sz="2400" dirty="0"/>
          </a:p>
          <a:p>
            <a:pPr marL="457200" indent="-457200" algn="just">
              <a:lnSpc>
                <a:spcPct val="100000"/>
              </a:lnSpc>
              <a:defRPr/>
            </a:pPr>
            <a:r>
              <a:rPr lang="es-ES_tradnl" sz="2400" dirty="0" smtClean="0"/>
              <a:t>Entidad </a:t>
            </a:r>
            <a:r>
              <a:rPr lang="es-ES_tradnl" sz="2400" dirty="0"/>
              <a:t>o </a:t>
            </a:r>
            <a:r>
              <a:rPr lang="es-ES_tradnl" sz="2400" dirty="0" smtClean="0"/>
              <a:t>Tribunal </a:t>
            </a:r>
            <a:r>
              <a:rPr lang="es-ES_tradnl" sz="2400" dirty="0"/>
              <a:t>deben informar </a:t>
            </a:r>
            <a:r>
              <a:rPr lang="es-ES_tradnl" sz="2400" dirty="0" smtClean="0"/>
              <a:t>al </a:t>
            </a:r>
            <a:r>
              <a:rPr lang="es-ES_tradnl" sz="2400" dirty="0"/>
              <a:t>SEACE el mismo día de su </a:t>
            </a:r>
            <a:r>
              <a:rPr lang="es-ES_tradnl" sz="2400" dirty="0" smtClean="0"/>
              <a:t>interposición</a:t>
            </a:r>
            <a:endParaRPr lang="es-ES_tradnl" sz="2400" dirty="0"/>
          </a:p>
          <a:p>
            <a:pPr marL="457200" indent="-457200" algn="just">
              <a:lnSpc>
                <a:spcPct val="100000"/>
              </a:lnSpc>
              <a:defRPr/>
            </a:pPr>
            <a:r>
              <a:rPr lang="es-ES_tradnl" sz="2400" dirty="0" smtClean="0"/>
              <a:t>Nulidad </a:t>
            </a:r>
            <a:r>
              <a:rPr lang="es-ES_tradnl" sz="2400" dirty="0"/>
              <a:t>de los actos posteriores a su </a:t>
            </a:r>
            <a:r>
              <a:rPr lang="es-ES_tradnl" sz="2400" dirty="0" smtClean="0"/>
              <a:t>interposición.</a:t>
            </a:r>
          </a:p>
          <a:p>
            <a:pPr marL="457200" indent="-457200" algn="just">
              <a:lnSpc>
                <a:spcPct val="100000"/>
              </a:lnSpc>
              <a:defRPr/>
            </a:pPr>
            <a:endParaRPr lang="es-PE" sz="2400" dirty="0"/>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3"/>
              <a:defRPr/>
            </a:pPr>
            <a:r>
              <a:rPr lang="es-PE" sz="3000" dirty="0" smtClean="0"/>
              <a:t>Plazos y Efectos de Interposición de Recurso </a:t>
            </a:r>
            <a:endParaRPr lang="es-PE" sz="3000" dirty="0"/>
          </a:p>
        </p:txBody>
      </p:sp>
    </p:spTree>
    <p:extLst>
      <p:ext uri="{BB962C8B-B14F-4D97-AF65-F5344CB8AC3E}">
        <p14:creationId xmlns:p14="http://schemas.microsoft.com/office/powerpoint/2010/main" val="304071366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95</a:t>
            </a:fld>
            <a:endParaRPr lang="es-PE"/>
          </a:p>
        </p:txBody>
      </p:sp>
      <p:sp>
        <p:nvSpPr>
          <p:cNvPr id="3" name="2 Marcador de contenido"/>
          <p:cNvSpPr>
            <a:spLocks noGrp="1"/>
          </p:cNvSpPr>
          <p:nvPr>
            <p:ph idx="4294967295"/>
          </p:nvPr>
        </p:nvSpPr>
        <p:spPr>
          <a:xfrm>
            <a:off x="0" y="1258888"/>
            <a:ext cx="10072688" cy="5367337"/>
          </a:xfrm>
        </p:spPr>
        <p:txBody>
          <a:bodyPr>
            <a:normAutofit/>
          </a:bodyPr>
          <a:lstStyle/>
          <a:p>
            <a:pPr marL="457200" indent="-457200" algn="just">
              <a:lnSpc>
                <a:spcPct val="100000"/>
              </a:lnSpc>
              <a:defRPr/>
            </a:pPr>
            <a:r>
              <a:rPr lang="es-PE" sz="2400" dirty="0" smtClean="0"/>
              <a:t>Ser </a:t>
            </a:r>
            <a:r>
              <a:rPr lang="es-PE" sz="2400" dirty="0"/>
              <a:t>presentado ante la Unidad de Trámite Documentario de la Entidad o Mesa de Partes del Tribunal o ante las Oficinas </a:t>
            </a:r>
            <a:r>
              <a:rPr lang="es-PE" sz="2400" dirty="0" smtClean="0">
                <a:solidFill>
                  <a:srgbClr val="FF0000"/>
                </a:solidFill>
              </a:rPr>
              <a:t>Desconcentradas </a:t>
            </a:r>
            <a:r>
              <a:rPr lang="es-PE" sz="2400" dirty="0"/>
              <a:t>del </a:t>
            </a:r>
            <a:r>
              <a:rPr lang="es-PE" sz="2400" dirty="0" smtClean="0"/>
              <a:t>OSCE.</a:t>
            </a:r>
            <a:endParaRPr lang="es-PE" sz="2400" dirty="0"/>
          </a:p>
          <a:p>
            <a:pPr marL="457200" indent="-457200" algn="just">
              <a:lnSpc>
                <a:spcPct val="100000"/>
              </a:lnSpc>
              <a:defRPr/>
            </a:pPr>
            <a:r>
              <a:rPr lang="es-PE" sz="2400" dirty="0"/>
              <a:t>Identificación del impugnante. Acompañar documentación acreditando representante legal.  En caso de consorcio lo interpone el representante común presentando copia simple de la promesa </a:t>
            </a:r>
            <a:r>
              <a:rPr lang="es-PE" sz="2400" dirty="0" smtClean="0"/>
              <a:t>formal.</a:t>
            </a:r>
            <a:endParaRPr lang="es-PE" sz="2400" dirty="0"/>
          </a:p>
          <a:p>
            <a:pPr marL="457200" indent="-457200" algn="just">
              <a:lnSpc>
                <a:spcPct val="100000"/>
              </a:lnSpc>
              <a:defRPr/>
            </a:pPr>
            <a:r>
              <a:rPr lang="es-PE" sz="2400" dirty="0" smtClean="0">
                <a:solidFill>
                  <a:srgbClr val="FF0000"/>
                </a:solidFill>
              </a:rPr>
              <a:t>Identificar la nomenclatura del procedimiento.</a:t>
            </a:r>
            <a:endParaRPr lang="es-PE" sz="2400" dirty="0">
              <a:solidFill>
                <a:srgbClr val="FF0000"/>
              </a:solidFill>
            </a:endParaRPr>
          </a:p>
          <a:p>
            <a:pPr marL="457200" indent="-457200" algn="just">
              <a:lnSpc>
                <a:spcPct val="100000"/>
              </a:lnSpc>
              <a:defRPr/>
            </a:pPr>
            <a:r>
              <a:rPr lang="es-PE" sz="2400" dirty="0" smtClean="0"/>
              <a:t>Petitorio</a:t>
            </a:r>
            <a:r>
              <a:rPr lang="es-PE" sz="2400" dirty="0"/>
              <a:t>, que comprende </a:t>
            </a:r>
            <a:r>
              <a:rPr lang="es-PE" sz="2400" dirty="0" smtClean="0"/>
              <a:t>la determinación </a:t>
            </a:r>
            <a:r>
              <a:rPr lang="es-PE" sz="2400" dirty="0"/>
              <a:t>clara y concreta de </a:t>
            </a:r>
            <a:r>
              <a:rPr lang="es-PE" sz="2400" dirty="0" smtClean="0"/>
              <a:t>lo que </a:t>
            </a:r>
            <a:r>
              <a:rPr lang="es-PE" sz="2400" dirty="0"/>
              <a:t>se </a:t>
            </a:r>
            <a:r>
              <a:rPr lang="es-PE" sz="2400" dirty="0" smtClean="0"/>
              <a:t>solicita, y sus fundamentos.</a:t>
            </a:r>
            <a:endParaRPr lang="es-PE" sz="2400" dirty="0"/>
          </a:p>
          <a:p>
            <a:pPr marL="457200" indent="-457200" algn="just">
              <a:lnSpc>
                <a:spcPct val="100000"/>
              </a:lnSpc>
              <a:defRPr/>
            </a:pPr>
            <a:r>
              <a:rPr lang="es-PE" sz="2400" dirty="0" smtClean="0"/>
              <a:t>Las </a:t>
            </a:r>
            <a:r>
              <a:rPr lang="es-PE" sz="2400" dirty="0"/>
              <a:t>pruebas instrumentales pertinentes</a:t>
            </a:r>
          </a:p>
          <a:p>
            <a:pPr marL="457200" indent="-457200" algn="just">
              <a:lnSpc>
                <a:spcPct val="100000"/>
              </a:lnSpc>
              <a:defRPr/>
            </a:pPr>
            <a:endParaRPr lang="es-PE" sz="2400" dirty="0"/>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4"/>
              <a:defRPr/>
            </a:pPr>
            <a:r>
              <a:rPr lang="es-PE" sz="3000" dirty="0" smtClean="0"/>
              <a:t>Requisitos de Admisibilidad </a:t>
            </a:r>
            <a:endParaRPr lang="es-PE" sz="3000" dirty="0"/>
          </a:p>
        </p:txBody>
      </p:sp>
    </p:spTree>
    <p:extLst>
      <p:ext uri="{BB962C8B-B14F-4D97-AF65-F5344CB8AC3E}">
        <p14:creationId xmlns:p14="http://schemas.microsoft.com/office/powerpoint/2010/main" val="192349569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96</a:t>
            </a:fld>
            <a:endParaRPr lang="es-PE"/>
          </a:p>
        </p:txBody>
      </p:sp>
      <p:sp>
        <p:nvSpPr>
          <p:cNvPr id="3" name="2 Marcador de contenido"/>
          <p:cNvSpPr>
            <a:spLocks noGrp="1"/>
          </p:cNvSpPr>
          <p:nvPr>
            <p:ph idx="4294967295"/>
          </p:nvPr>
        </p:nvSpPr>
        <p:spPr>
          <a:xfrm>
            <a:off x="0" y="1258888"/>
            <a:ext cx="10072688" cy="5367337"/>
          </a:xfrm>
        </p:spPr>
        <p:txBody>
          <a:bodyPr>
            <a:normAutofit/>
          </a:bodyPr>
          <a:lstStyle/>
          <a:p>
            <a:pPr marL="457200" indent="-457200" algn="just">
              <a:lnSpc>
                <a:spcPct val="100000"/>
              </a:lnSpc>
              <a:defRPr/>
            </a:pPr>
            <a:r>
              <a:rPr lang="es-PE" sz="2400" dirty="0"/>
              <a:t>La garantía, 3% del valor </a:t>
            </a:r>
            <a:r>
              <a:rPr lang="es-PE" sz="2400" dirty="0">
                <a:solidFill>
                  <a:srgbClr val="FF0000"/>
                </a:solidFill>
              </a:rPr>
              <a:t>estimado o</a:t>
            </a:r>
            <a:r>
              <a:rPr lang="es-PE" sz="2400" dirty="0"/>
              <a:t> referencial, </a:t>
            </a:r>
            <a:r>
              <a:rPr lang="es-PE" sz="2400" dirty="0">
                <a:solidFill>
                  <a:srgbClr val="FF0000"/>
                </a:solidFill>
              </a:rPr>
              <a:t>no mayor a 200 UIT, </a:t>
            </a:r>
            <a:r>
              <a:rPr lang="es-PE" sz="2400" dirty="0"/>
              <a:t>plazo mínimo </a:t>
            </a:r>
            <a:r>
              <a:rPr lang="es-PE" sz="2400" dirty="0">
                <a:solidFill>
                  <a:srgbClr val="FF0000"/>
                </a:solidFill>
              </a:rPr>
              <a:t>30 días </a:t>
            </a:r>
            <a:r>
              <a:rPr lang="es-PE" sz="2400" dirty="0" smtClean="0">
                <a:solidFill>
                  <a:srgbClr val="FF0000"/>
                </a:solidFill>
              </a:rPr>
              <a:t>calendario </a:t>
            </a:r>
            <a:r>
              <a:rPr lang="es-PE" sz="2400" dirty="0"/>
              <a:t>si se interpone </a:t>
            </a:r>
            <a:r>
              <a:rPr lang="es-PE" sz="2400" dirty="0" smtClean="0"/>
              <a:t>ante la Entidad </a:t>
            </a:r>
            <a:r>
              <a:rPr lang="es-PE" sz="2400" dirty="0"/>
              <a:t>y </a:t>
            </a:r>
            <a:r>
              <a:rPr lang="es-PE" sz="2400" dirty="0">
                <a:solidFill>
                  <a:srgbClr val="FF0000"/>
                </a:solidFill>
              </a:rPr>
              <a:t>60 días </a:t>
            </a:r>
            <a:r>
              <a:rPr lang="es-PE" sz="2400" dirty="0" smtClean="0">
                <a:solidFill>
                  <a:srgbClr val="FF0000"/>
                </a:solidFill>
              </a:rPr>
              <a:t>calendario </a:t>
            </a:r>
            <a:r>
              <a:rPr lang="es-PE" sz="2400" dirty="0"/>
              <a:t>si se interpone ante el Tribunal.  Debe renovarse hasta que se agote la vía administrativa</a:t>
            </a:r>
            <a:r>
              <a:rPr lang="es-PE" sz="2400" dirty="0" smtClean="0"/>
              <a:t>. </a:t>
            </a:r>
            <a:r>
              <a:rPr lang="es-PE" sz="2400" dirty="0"/>
              <a:t>Si no se renueva es ejecutada para constituir depósito en cuenta, el cual se mantiene hasta agotar vía </a:t>
            </a:r>
            <a:r>
              <a:rPr lang="es-PE" sz="2400" dirty="0" smtClean="0"/>
              <a:t>administrativa.</a:t>
            </a:r>
            <a:endParaRPr lang="es-PE" sz="2400" dirty="0"/>
          </a:p>
          <a:p>
            <a:pPr marL="457200" lvl="0" indent="-457200" algn="just">
              <a:lnSpc>
                <a:spcPct val="100000"/>
              </a:lnSpc>
              <a:defRPr/>
            </a:pPr>
            <a:r>
              <a:rPr lang="es-PE" sz="2400" dirty="0" smtClean="0">
                <a:solidFill>
                  <a:srgbClr val="FF0000"/>
                </a:solidFill>
              </a:rPr>
              <a:t>Copia </a:t>
            </a:r>
            <a:r>
              <a:rPr lang="es-PE" sz="2400" dirty="0">
                <a:solidFill>
                  <a:srgbClr val="FF0000"/>
                </a:solidFill>
              </a:rPr>
              <a:t>simple de la promesa formal de </a:t>
            </a:r>
            <a:r>
              <a:rPr lang="es-PE" sz="2400" dirty="0" smtClean="0">
                <a:solidFill>
                  <a:srgbClr val="FF0000"/>
                </a:solidFill>
              </a:rPr>
              <a:t>consorcio, cuando </a:t>
            </a:r>
            <a:r>
              <a:rPr lang="es-PE" sz="2400" dirty="0">
                <a:solidFill>
                  <a:srgbClr val="FF0000"/>
                </a:solidFill>
              </a:rPr>
              <a:t>corresponda. </a:t>
            </a:r>
            <a:endParaRPr lang="es-ES" sz="2400" dirty="0">
              <a:solidFill>
                <a:srgbClr val="FF0000"/>
              </a:solidFill>
            </a:endParaRPr>
          </a:p>
          <a:p>
            <a:pPr marL="457200" lvl="0" indent="-457200" algn="just">
              <a:lnSpc>
                <a:spcPct val="100000"/>
              </a:lnSpc>
              <a:defRPr/>
            </a:pPr>
            <a:r>
              <a:rPr lang="es-PE" sz="2400" dirty="0"/>
              <a:t>La firma del impugnante o de su representante. En el caso de consorcios basta la firma del representante común señalado como tal en la promesa formal de consorcio. </a:t>
            </a:r>
            <a:endParaRPr lang="es-ES" sz="2400" dirty="0"/>
          </a:p>
          <a:p>
            <a:pPr marL="457200" lvl="0" indent="-457200" algn="just">
              <a:lnSpc>
                <a:spcPct val="100000"/>
              </a:lnSpc>
              <a:defRPr/>
            </a:pPr>
            <a:r>
              <a:rPr lang="es-PE" sz="2400" dirty="0"/>
              <a:t>Copias simples del escrito y sus recaudos para la otra parte, si la hubiera; y, </a:t>
            </a:r>
            <a:endParaRPr lang="es-ES" sz="2400" dirty="0"/>
          </a:p>
          <a:p>
            <a:pPr marL="457200" lvl="0" indent="-457200" algn="just">
              <a:lnSpc>
                <a:spcPct val="100000"/>
              </a:lnSpc>
              <a:defRPr/>
            </a:pPr>
            <a:r>
              <a:rPr lang="es-PE" sz="2400" dirty="0"/>
              <a:t>Autorización de abogado.</a:t>
            </a:r>
            <a:endParaRPr lang="es-ES" sz="2400" dirty="0"/>
          </a:p>
          <a:p>
            <a:pPr marL="457200" indent="-457200" algn="just">
              <a:lnSpc>
                <a:spcPct val="100000"/>
              </a:lnSpc>
              <a:defRPr/>
            </a:pPr>
            <a:endParaRPr lang="es-PE" sz="2400" dirty="0"/>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4"/>
              <a:defRPr/>
            </a:pPr>
            <a:r>
              <a:rPr lang="es-PE" sz="3000" dirty="0"/>
              <a:t>Requisitos de Admisibilidad </a:t>
            </a:r>
          </a:p>
        </p:txBody>
      </p:sp>
    </p:spTree>
    <p:extLst>
      <p:ext uri="{BB962C8B-B14F-4D97-AF65-F5344CB8AC3E}">
        <p14:creationId xmlns:p14="http://schemas.microsoft.com/office/powerpoint/2010/main" val="64217045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97</a:t>
            </a:fld>
            <a:endParaRPr lang="es-PE"/>
          </a:p>
        </p:txBody>
      </p:sp>
      <p:sp>
        <p:nvSpPr>
          <p:cNvPr id="3" name="2 Marcador de contenido"/>
          <p:cNvSpPr>
            <a:spLocks noGrp="1"/>
          </p:cNvSpPr>
          <p:nvPr>
            <p:ph idx="4294967295"/>
          </p:nvPr>
        </p:nvSpPr>
        <p:spPr>
          <a:xfrm>
            <a:off x="0" y="1258888"/>
            <a:ext cx="10072688" cy="5367337"/>
          </a:xfrm>
        </p:spPr>
        <p:txBody>
          <a:bodyPr>
            <a:normAutofit/>
          </a:bodyPr>
          <a:lstStyle/>
          <a:p>
            <a:pPr marL="439063" indent="-439063">
              <a:lnSpc>
                <a:spcPct val="100000"/>
              </a:lnSpc>
              <a:buFont typeface="Franklin Gothic Book" pitchFamily="34" charset="0"/>
              <a:buAutoNum type="arabicPeriod"/>
            </a:pPr>
            <a:r>
              <a:rPr lang="es-PE" sz="2400" dirty="0" smtClean="0">
                <a:solidFill>
                  <a:srgbClr val="000000"/>
                </a:solidFill>
                <a:latin typeface="Calibri" pitchFamily="34" charset="0"/>
              </a:rPr>
              <a:t>El </a:t>
            </a:r>
            <a:r>
              <a:rPr lang="es-PE" sz="2400" dirty="0">
                <a:solidFill>
                  <a:srgbClr val="000000"/>
                </a:solidFill>
                <a:latin typeface="Calibri" pitchFamily="34" charset="0"/>
              </a:rPr>
              <a:t>análisis de los requisitos de admisibilidad:</a:t>
            </a:r>
          </a:p>
          <a:p>
            <a:pPr marL="900113" indent="-449263" algn="just">
              <a:lnSpc>
                <a:spcPct val="100000"/>
              </a:lnSpc>
              <a:buFont typeface="Wingdings" pitchFamily="2" charset="2"/>
              <a:buChar char="ü"/>
            </a:pPr>
            <a:r>
              <a:rPr lang="es-PE" sz="2400" dirty="0">
                <a:solidFill>
                  <a:srgbClr val="000000"/>
                </a:solidFill>
                <a:latin typeface="Calibri" pitchFamily="34" charset="0"/>
              </a:rPr>
              <a:t>Se realiza en un solo acto.</a:t>
            </a:r>
          </a:p>
          <a:p>
            <a:pPr marL="900113" indent="-449263" algn="just">
              <a:lnSpc>
                <a:spcPct val="100000"/>
              </a:lnSpc>
              <a:buFont typeface="Wingdings" pitchFamily="2" charset="2"/>
              <a:buChar char="ü"/>
            </a:pPr>
            <a:r>
              <a:rPr lang="es-PE" sz="2400" dirty="0">
                <a:solidFill>
                  <a:srgbClr val="000000"/>
                </a:solidFill>
                <a:latin typeface="Calibri" pitchFamily="34" charset="0"/>
              </a:rPr>
              <a:t>Al momento de la presentación del recurso de apelación.</a:t>
            </a:r>
          </a:p>
          <a:p>
            <a:pPr marL="900113" lvl="1" indent="-449263" algn="just">
              <a:lnSpc>
                <a:spcPct val="100000"/>
              </a:lnSpc>
              <a:spcBef>
                <a:spcPts val="1000"/>
              </a:spcBef>
              <a:buFont typeface="Wingdings" pitchFamily="2" charset="2"/>
              <a:buChar char="ü"/>
              <a:defRPr/>
            </a:pPr>
            <a:r>
              <a:rPr lang="es-PE" dirty="0">
                <a:solidFill>
                  <a:srgbClr val="000000"/>
                </a:solidFill>
                <a:latin typeface="Calibri" pitchFamily="34" charset="0"/>
              </a:rPr>
              <a:t>Unidad de Trámite Documentario de Entidad o Mesa de Partes del Tribunal u Oficinas </a:t>
            </a:r>
            <a:r>
              <a:rPr lang="es-PE" dirty="0">
                <a:solidFill>
                  <a:srgbClr val="FF0000"/>
                </a:solidFill>
                <a:latin typeface="Calibri" pitchFamily="34" charset="0"/>
              </a:rPr>
              <a:t>Desconcentradas</a:t>
            </a:r>
            <a:r>
              <a:rPr lang="es-PE" dirty="0">
                <a:solidFill>
                  <a:srgbClr val="000000"/>
                </a:solidFill>
                <a:latin typeface="Calibri" pitchFamily="34" charset="0"/>
              </a:rPr>
              <a:t> del </a:t>
            </a:r>
            <a:r>
              <a:rPr lang="es-PE" dirty="0" smtClean="0">
                <a:solidFill>
                  <a:srgbClr val="000000"/>
                </a:solidFill>
                <a:latin typeface="Calibri" pitchFamily="34" charset="0"/>
              </a:rPr>
              <a:t>OSCE. </a:t>
            </a:r>
            <a:r>
              <a:rPr lang="es-PE" dirty="0">
                <a:solidFill>
                  <a:srgbClr val="FF0000"/>
                </a:solidFill>
              </a:rPr>
              <a:t>Al recibir recurso se notifican  observaciones y plazo de subsanación y se publican en SEACE</a:t>
            </a:r>
            <a:endParaRPr lang="es-PE" dirty="0">
              <a:solidFill>
                <a:srgbClr val="000066"/>
              </a:solidFill>
            </a:endParaRPr>
          </a:p>
          <a:p>
            <a:pPr marL="457200" indent="-457200" algn="just">
              <a:lnSpc>
                <a:spcPct val="100000"/>
              </a:lnSpc>
              <a:buAutoNum type="arabicPeriod" startAt="2"/>
            </a:pPr>
            <a:r>
              <a:rPr lang="es-PE" altLang="es-PE" sz="2400" dirty="0" smtClean="0">
                <a:solidFill>
                  <a:srgbClr val="000000"/>
                </a:solidFill>
                <a:latin typeface="Calibri" pitchFamily="34" charset="0"/>
              </a:rPr>
              <a:t>Si </a:t>
            </a:r>
            <a:r>
              <a:rPr lang="es-PE" altLang="es-PE" sz="2400" dirty="0">
                <a:solidFill>
                  <a:srgbClr val="000000"/>
                </a:solidFill>
                <a:latin typeface="Calibri" pitchFamily="34" charset="0"/>
              </a:rPr>
              <a:t>en </a:t>
            </a:r>
            <a:r>
              <a:rPr lang="es-PE" altLang="es-PE" sz="2400" dirty="0" smtClean="0">
                <a:solidFill>
                  <a:srgbClr val="000000"/>
                </a:solidFill>
                <a:latin typeface="Calibri" pitchFamily="34" charset="0"/>
              </a:rPr>
              <a:t>recurso </a:t>
            </a:r>
            <a:r>
              <a:rPr lang="es-PE" altLang="es-PE" sz="2400" dirty="0">
                <a:solidFill>
                  <a:srgbClr val="000000"/>
                </a:solidFill>
                <a:latin typeface="Calibri" pitchFamily="34" charset="0"/>
              </a:rPr>
              <a:t>no se identifica </a:t>
            </a:r>
            <a:r>
              <a:rPr lang="es-PE" altLang="es-PE" sz="2400" dirty="0" smtClean="0">
                <a:solidFill>
                  <a:srgbClr val="FF0000"/>
                </a:solidFill>
              </a:rPr>
              <a:t>n</a:t>
            </a:r>
            <a:r>
              <a:rPr lang="es-PE" sz="2400" dirty="0" smtClean="0">
                <a:solidFill>
                  <a:srgbClr val="FF0000"/>
                </a:solidFill>
              </a:rPr>
              <a:t>omenclatura </a:t>
            </a:r>
            <a:r>
              <a:rPr lang="es-PE" sz="2400" dirty="0">
                <a:solidFill>
                  <a:srgbClr val="FF0000"/>
                </a:solidFill>
              </a:rPr>
              <a:t>del procedimiento de selección </a:t>
            </a:r>
            <a:r>
              <a:rPr lang="es-PE" sz="2400" dirty="0">
                <a:solidFill>
                  <a:srgbClr val="000000"/>
                </a:solidFill>
                <a:latin typeface="Calibri" pitchFamily="34" charset="0"/>
              </a:rPr>
              <a:t>o </a:t>
            </a:r>
            <a:r>
              <a:rPr lang="es-PE" sz="2400" dirty="0" smtClean="0">
                <a:solidFill>
                  <a:srgbClr val="000000"/>
                </a:solidFill>
                <a:latin typeface="Calibri" pitchFamily="34" charset="0"/>
              </a:rPr>
              <a:t>no </a:t>
            </a:r>
            <a:r>
              <a:rPr lang="es-PE" altLang="es-PE" sz="2400" dirty="0">
                <a:solidFill>
                  <a:srgbClr val="000000"/>
                </a:solidFill>
                <a:latin typeface="Calibri" pitchFamily="34" charset="0"/>
              </a:rPr>
              <a:t>esta firmado por impugnante, representante </a:t>
            </a:r>
            <a:r>
              <a:rPr lang="es-PE" altLang="es-PE" sz="2400" dirty="0" smtClean="0">
                <a:solidFill>
                  <a:srgbClr val="000000"/>
                </a:solidFill>
                <a:latin typeface="Calibri" pitchFamily="34" charset="0"/>
              </a:rPr>
              <a:t>legal, </a:t>
            </a:r>
            <a:r>
              <a:rPr lang="es-PE" altLang="es-PE" sz="2400" dirty="0">
                <a:solidFill>
                  <a:srgbClr val="000000"/>
                </a:solidFill>
                <a:latin typeface="Calibri" pitchFamily="34" charset="0"/>
              </a:rPr>
              <a:t>es</a:t>
            </a:r>
            <a:r>
              <a:rPr lang="es-PE" sz="2400" dirty="0">
                <a:solidFill>
                  <a:srgbClr val="000000"/>
                </a:solidFill>
                <a:latin typeface="Calibri" pitchFamily="34" charset="0"/>
              </a:rPr>
              <a:t> </a:t>
            </a:r>
            <a:r>
              <a:rPr lang="es-PE" sz="2400" dirty="0" smtClean="0">
                <a:solidFill>
                  <a:srgbClr val="000000"/>
                </a:solidFill>
                <a:latin typeface="Calibri" pitchFamily="34" charset="0"/>
              </a:rPr>
              <a:t>rechazado.</a:t>
            </a:r>
          </a:p>
          <a:p>
            <a:pPr marL="457200" indent="-457200" algn="just">
              <a:lnSpc>
                <a:spcPct val="100000"/>
              </a:lnSpc>
              <a:buFont typeface="Arial" panose="020B0604020202020204" pitchFamily="34" charset="0"/>
              <a:buAutoNum type="arabicPeriod" startAt="2"/>
            </a:pPr>
            <a:r>
              <a:rPr lang="es-ES" altLang="es-PE" sz="2400" dirty="0">
                <a:solidFill>
                  <a:srgbClr val="000000"/>
                </a:solidFill>
                <a:latin typeface="Calibri" pitchFamily="34" charset="0"/>
              </a:rPr>
              <a:t>Omisión de demás requisitos debe subsanarse dentro de 2 días hábiles contado desde el día siguiente de presentado recurso de </a:t>
            </a:r>
            <a:r>
              <a:rPr lang="es-ES" altLang="es-PE" sz="2400" dirty="0" smtClean="0">
                <a:solidFill>
                  <a:srgbClr val="000000"/>
                </a:solidFill>
                <a:latin typeface="Calibri" pitchFamily="34" charset="0"/>
              </a:rPr>
              <a:t>apelación. </a:t>
            </a:r>
            <a:r>
              <a:rPr lang="es-ES" altLang="es-PE" sz="2400" dirty="0">
                <a:solidFill>
                  <a:srgbClr val="000000"/>
                </a:solidFill>
                <a:latin typeface="Calibri" pitchFamily="34" charset="0"/>
              </a:rPr>
              <a:t>Este plazo </a:t>
            </a:r>
            <a:r>
              <a:rPr lang="es-ES" altLang="es-PE" sz="2400" dirty="0">
                <a:solidFill>
                  <a:srgbClr val="FF0000"/>
                </a:solidFill>
                <a:latin typeface="Calibri" pitchFamily="34" charset="0"/>
              </a:rPr>
              <a:t>es único y </a:t>
            </a:r>
            <a:r>
              <a:rPr lang="es-ES" altLang="es-PE" sz="2400" dirty="0">
                <a:solidFill>
                  <a:srgbClr val="000000"/>
                </a:solidFill>
                <a:latin typeface="Calibri" pitchFamily="34" charset="0"/>
              </a:rPr>
              <a:t>suspende los plazos del procedimiento de </a:t>
            </a:r>
            <a:r>
              <a:rPr lang="es-ES" altLang="es-PE" sz="2400" dirty="0" smtClean="0">
                <a:solidFill>
                  <a:srgbClr val="000000"/>
                </a:solidFill>
                <a:latin typeface="Calibri" pitchFamily="34" charset="0"/>
              </a:rPr>
              <a:t>impugnación.</a:t>
            </a:r>
            <a:endParaRPr lang="es-ES" altLang="es-PE" sz="2400" dirty="0">
              <a:solidFill>
                <a:srgbClr val="000000"/>
              </a:solidFill>
              <a:latin typeface="Calibri" pitchFamily="34" charset="0"/>
            </a:endParaRPr>
          </a:p>
          <a:p>
            <a:pPr marL="457200" indent="-457200" algn="just">
              <a:lnSpc>
                <a:spcPct val="100000"/>
              </a:lnSpc>
              <a:buAutoNum type="arabicPeriod" startAt="2"/>
            </a:pPr>
            <a:endParaRPr lang="es-PE" sz="2400" dirty="0">
              <a:solidFill>
                <a:srgbClr val="000000"/>
              </a:solidFill>
              <a:latin typeface="Calibri" pitchFamily="34" charset="0"/>
            </a:endParaRPr>
          </a:p>
          <a:p>
            <a:pPr marL="439063" indent="-439063" algn="just">
              <a:buNone/>
            </a:pPr>
            <a:endParaRPr lang="es-PE" sz="2400" dirty="0">
              <a:solidFill>
                <a:srgbClr val="000000"/>
              </a:solidFill>
              <a:latin typeface="Calibri" pitchFamily="34" charset="0"/>
            </a:endParaRPr>
          </a:p>
          <a:p>
            <a:pPr marL="457200" indent="-457200" algn="just">
              <a:lnSpc>
                <a:spcPct val="100000"/>
              </a:lnSpc>
              <a:defRPr/>
            </a:pPr>
            <a:endParaRPr lang="es-PE" sz="2400" dirty="0"/>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5"/>
              <a:defRPr/>
            </a:pPr>
            <a:r>
              <a:rPr lang="es-PE" sz="3000" dirty="0" smtClean="0"/>
              <a:t>Trámite de Admisibilidad </a:t>
            </a:r>
            <a:endParaRPr lang="es-PE" sz="3000" dirty="0"/>
          </a:p>
        </p:txBody>
      </p:sp>
    </p:spTree>
    <p:extLst>
      <p:ext uri="{BB962C8B-B14F-4D97-AF65-F5344CB8AC3E}">
        <p14:creationId xmlns:p14="http://schemas.microsoft.com/office/powerpoint/2010/main" val="310864968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98</a:t>
            </a:fld>
            <a:endParaRPr lang="es-PE"/>
          </a:p>
        </p:txBody>
      </p:sp>
      <p:sp>
        <p:nvSpPr>
          <p:cNvPr id="3" name="2 Marcador de contenido"/>
          <p:cNvSpPr>
            <a:spLocks noGrp="1"/>
          </p:cNvSpPr>
          <p:nvPr>
            <p:ph idx="4294967295"/>
          </p:nvPr>
        </p:nvSpPr>
        <p:spPr>
          <a:xfrm>
            <a:off x="0" y="1258888"/>
            <a:ext cx="10072688" cy="5367337"/>
          </a:xfrm>
        </p:spPr>
        <p:txBody>
          <a:bodyPr>
            <a:normAutofit/>
          </a:bodyPr>
          <a:lstStyle/>
          <a:p>
            <a:pPr marL="457200" indent="-457200" algn="just">
              <a:lnSpc>
                <a:spcPct val="100000"/>
              </a:lnSpc>
              <a:buFont typeface="+mj-lt"/>
              <a:buAutoNum type="arabicPeriod" startAt="4"/>
            </a:pPr>
            <a:r>
              <a:rPr lang="es-ES" altLang="es-PE" sz="2400" dirty="0" smtClean="0">
                <a:solidFill>
                  <a:srgbClr val="000000"/>
                </a:solidFill>
                <a:latin typeface="Calibri" pitchFamily="34" charset="0"/>
              </a:rPr>
              <a:t>Transcurrido el plazo sin que </a:t>
            </a:r>
            <a:r>
              <a:rPr lang="es-ES" altLang="es-PE" sz="2400" dirty="0">
                <a:solidFill>
                  <a:srgbClr val="000000"/>
                </a:solidFill>
                <a:latin typeface="Calibri" pitchFamily="34" charset="0"/>
              </a:rPr>
              <a:t>se </a:t>
            </a:r>
            <a:r>
              <a:rPr lang="es-ES" altLang="es-PE" sz="2400" dirty="0" smtClean="0">
                <a:solidFill>
                  <a:srgbClr val="000000"/>
                </a:solidFill>
                <a:latin typeface="Calibri" pitchFamily="34" charset="0"/>
              </a:rPr>
              <a:t>verifique cumplimiento de requisitos  </a:t>
            </a:r>
            <a:r>
              <a:rPr lang="es-ES" altLang="es-PE" sz="2400" dirty="0">
                <a:solidFill>
                  <a:srgbClr val="000000"/>
                </a:solidFill>
                <a:latin typeface="Calibri" pitchFamily="34" charset="0"/>
              </a:rPr>
              <a:t>recurso se considera como </a:t>
            </a:r>
            <a:r>
              <a:rPr lang="es-ES" altLang="es-PE" sz="2400" dirty="0" smtClean="0">
                <a:solidFill>
                  <a:srgbClr val="000000"/>
                </a:solidFill>
                <a:latin typeface="Calibri" pitchFamily="34" charset="0"/>
              </a:rPr>
              <a:t>no presentado </a:t>
            </a:r>
            <a:r>
              <a:rPr lang="es-ES" altLang="es-PE" sz="2400" dirty="0" smtClean="0">
                <a:solidFill>
                  <a:srgbClr val="FF0000"/>
                </a:solidFill>
                <a:latin typeface="Calibri" pitchFamily="34" charset="0"/>
              </a:rPr>
              <a:t>y se publica en el SEACE</a:t>
            </a:r>
            <a:r>
              <a:rPr lang="es-ES" altLang="es-PE" sz="2400" dirty="0" smtClean="0">
                <a:solidFill>
                  <a:srgbClr val="000000"/>
                </a:solidFill>
                <a:latin typeface="Calibri" pitchFamily="34" charset="0"/>
              </a:rPr>
              <a:t>, </a:t>
            </a:r>
            <a:r>
              <a:rPr lang="es-ES" altLang="es-PE" sz="2400" dirty="0">
                <a:solidFill>
                  <a:srgbClr val="000000"/>
                </a:solidFill>
                <a:latin typeface="Calibri" pitchFamily="34" charset="0"/>
              </a:rPr>
              <a:t>sin pronunciamiento </a:t>
            </a:r>
            <a:r>
              <a:rPr lang="es-ES" altLang="es-PE" sz="2400" dirty="0" smtClean="0">
                <a:solidFill>
                  <a:srgbClr val="000000"/>
                </a:solidFill>
                <a:latin typeface="Calibri" pitchFamily="34" charset="0"/>
              </a:rPr>
              <a:t>alguno.</a:t>
            </a:r>
          </a:p>
          <a:p>
            <a:pPr marL="457200" indent="-457200" algn="just">
              <a:lnSpc>
                <a:spcPct val="100000"/>
              </a:lnSpc>
              <a:buFont typeface="+mj-lt"/>
              <a:buAutoNum type="arabicPeriod" startAt="4"/>
            </a:pPr>
            <a:r>
              <a:rPr lang="es-PE" altLang="es-PE" sz="2400" dirty="0">
                <a:solidFill>
                  <a:srgbClr val="000000"/>
                </a:solidFill>
                <a:latin typeface="Calibri" pitchFamily="34" charset="0"/>
              </a:rPr>
              <a:t>Si Entidad o Tribunal advierte que recurso no contiene algún requisito </a:t>
            </a:r>
            <a:r>
              <a:rPr lang="es-ES" altLang="es-PE" sz="2400" dirty="0">
                <a:solidFill>
                  <a:srgbClr val="000000"/>
                </a:solidFill>
                <a:latin typeface="Calibri" pitchFamily="34" charset="0"/>
              </a:rPr>
              <a:t>de admisibilidad, y que  omisión no fue advertida, </a:t>
            </a:r>
            <a:r>
              <a:rPr lang="es-PE" sz="2400" dirty="0">
                <a:solidFill>
                  <a:srgbClr val="000000"/>
                </a:solidFill>
                <a:latin typeface="Calibri" pitchFamily="34" charset="0"/>
              </a:rPr>
              <a:t>se concede un plazo máximo de 2 días hábiles contados </a:t>
            </a:r>
            <a:r>
              <a:rPr lang="es-PE" sz="2400" dirty="0">
                <a:solidFill>
                  <a:srgbClr val="FF0000"/>
                </a:solidFill>
                <a:latin typeface="Calibri" pitchFamily="34" charset="0"/>
              </a:rPr>
              <a:t>desde el día siguiente de la notificación de las observaciones para la subsanación respectiva</a:t>
            </a:r>
            <a:r>
              <a:rPr lang="es-PE" sz="2400" dirty="0">
                <a:solidFill>
                  <a:srgbClr val="000000"/>
                </a:solidFill>
                <a:latin typeface="Calibri" pitchFamily="34" charset="0"/>
              </a:rPr>
              <a:t>. </a:t>
            </a:r>
            <a:r>
              <a:rPr lang="es-PE" sz="2400" dirty="0" smtClean="0">
                <a:solidFill>
                  <a:srgbClr val="000000"/>
                </a:solidFill>
                <a:latin typeface="Calibri" pitchFamily="34" charset="0"/>
              </a:rPr>
              <a:t>Si </a:t>
            </a:r>
            <a:r>
              <a:rPr lang="es-PE" sz="2400" dirty="0">
                <a:solidFill>
                  <a:srgbClr val="000000"/>
                </a:solidFill>
                <a:latin typeface="Calibri" pitchFamily="34" charset="0"/>
              </a:rPr>
              <a:t>vencido plazo no se subsana el recurso, se tiene por no </a:t>
            </a:r>
            <a:r>
              <a:rPr lang="es-PE" sz="2400" dirty="0" smtClean="0">
                <a:solidFill>
                  <a:srgbClr val="000000"/>
                </a:solidFill>
                <a:latin typeface="Calibri" pitchFamily="34" charset="0"/>
              </a:rPr>
              <a:t>presentado.</a:t>
            </a:r>
            <a:r>
              <a:rPr lang="es-ES" altLang="es-PE" sz="2400" dirty="0" smtClean="0">
                <a:solidFill>
                  <a:srgbClr val="000000"/>
                </a:solidFill>
                <a:latin typeface="Calibri" pitchFamily="34" charset="0"/>
              </a:rPr>
              <a:t> </a:t>
            </a:r>
            <a:endParaRPr lang="es-PE" sz="2400" dirty="0">
              <a:solidFill>
                <a:srgbClr val="000000"/>
              </a:solidFill>
              <a:latin typeface="Calibri" pitchFamily="34" charset="0"/>
            </a:endParaRPr>
          </a:p>
          <a:p>
            <a:pPr marL="457200" indent="-457200" algn="just">
              <a:lnSpc>
                <a:spcPct val="100000"/>
              </a:lnSpc>
              <a:buFont typeface="+mj-lt"/>
              <a:buAutoNum type="arabicPeriod" startAt="4"/>
            </a:pPr>
            <a:endParaRPr lang="es-PE" altLang="es-PE" sz="2400" dirty="0">
              <a:solidFill>
                <a:srgbClr val="000000"/>
              </a:solidFill>
              <a:latin typeface="Calibri" pitchFamily="34" charset="0"/>
            </a:endParaRPr>
          </a:p>
          <a:p>
            <a:pPr marL="457200" indent="-457200" algn="just">
              <a:lnSpc>
                <a:spcPct val="100000"/>
              </a:lnSpc>
              <a:buAutoNum type="arabicPeriod" startAt="2"/>
            </a:pPr>
            <a:endParaRPr lang="es-PE" sz="2400" dirty="0">
              <a:solidFill>
                <a:srgbClr val="000000"/>
              </a:solidFill>
              <a:latin typeface="Calibri" pitchFamily="34" charset="0"/>
            </a:endParaRPr>
          </a:p>
          <a:p>
            <a:pPr marL="439063" indent="-439063" algn="just">
              <a:buNone/>
            </a:pPr>
            <a:endParaRPr lang="es-PE" sz="2400" dirty="0">
              <a:solidFill>
                <a:srgbClr val="000000"/>
              </a:solidFill>
              <a:latin typeface="Calibri" pitchFamily="34" charset="0"/>
            </a:endParaRPr>
          </a:p>
          <a:p>
            <a:pPr marL="457200" indent="-457200" algn="just">
              <a:lnSpc>
                <a:spcPct val="100000"/>
              </a:lnSpc>
              <a:defRPr/>
            </a:pPr>
            <a:endParaRPr lang="es-PE" sz="2400" dirty="0"/>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5"/>
              <a:defRPr/>
            </a:pPr>
            <a:r>
              <a:rPr lang="es-PE" sz="3000" dirty="0" smtClean="0"/>
              <a:t>Trámite de Admisibilidad </a:t>
            </a:r>
            <a:endParaRPr lang="es-PE" sz="3000" dirty="0"/>
          </a:p>
        </p:txBody>
      </p:sp>
    </p:spTree>
    <p:extLst>
      <p:ext uri="{BB962C8B-B14F-4D97-AF65-F5344CB8AC3E}">
        <p14:creationId xmlns:p14="http://schemas.microsoft.com/office/powerpoint/2010/main" val="26573151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99</a:t>
            </a:fld>
            <a:endParaRPr lang="es-PE"/>
          </a:p>
        </p:txBody>
      </p:sp>
      <p:sp>
        <p:nvSpPr>
          <p:cNvPr id="3" name="2 Marcador de contenido"/>
          <p:cNvSpPr>
            <a:spLocks noGrp="1"/>
          </p:cNvSpPr>
          <p:nvPr>
            <p:ph idx="4294967295"/>
          </p:nvPr>
        </p:nvSpPr>
        <p:spPr>
          <a:xfrm>
            <a:off x="0" y="1258888"/>
            <a:ext cx="10072688" cy="5367337"/>
          </a:xfrm>
        </p:spPr>
        <p:txBody>
          <a:bodyPr>
            <a:normAutofit/>
          </a:bodyPr>
          <a:lstStyle/>
          <a:p>
            <a:pPr marL="457200" indent="-457200" algn="just">
              <a:lnSpc>
                <a:spcPct val="100000"/>
              </a:lnSpc>
              <a:buFont typeface="+mj-lt"/>
              <a:buAutoNum type="arabicPeriod"/>
            </a:pPr>
            <a:r>
              <a:rPr lang="es-PE" altLang="es-PE" sz="2400" dirty="0" smtClean="0">
                <a:solidFill>
                  <a:srgbClr val="000000"/>
                </a:solidFill>
                <a:latin typeface="Calibri" pitchFamily="34" charset="0"/>
              </a:rPr>
              <a:t>Cuando </a:t>
            </a:r>
            <a:r>
              <a:rPr lang="es-PE" altLang="es-PE" sz="2400" dirty="0">
                <a:solidFill>
                  <a:srgbClr val="000000"/>
                </a:solidFill>
                <a:latin typeface="Calibri" pitchFamily="34" charset="0"/>
              </a:rPr>
              <a:t>Entidad o Tribunal, no es </a:t>
            </a:r>
            <a:r>
              <a:rPr lang="es-PE" altLang="es-PE" sz="2400" dirty="0" smtClean="0">
                <a:solidFill>
                  <a:srgbClr val="000000"/>
                </a:solidFill>
                <a:latin typeface="Calibri" pitchFamily="34" charset="0"/>
              </a:rPr>
              <a:t>competente.</a:t>
            </a:r>
            <a:endParaRPr lang="es-PE" altLang="es-PE" sz="2400" dirty="0">
              <a:solidFill>
                <a:srgbClr val="000000"/>
              </a:solidFill>
              <a:latin typeface="Calibri" pitchFamily="34" charset="0"/>
            </a:endParaRPr>
          </a:p>
          <a:p>
            <a:pPr marL="457200" indent="-457200" algn="just">
              <a:lnSpc>
                <a:spcPct val="100000"/>
              </a:lnSpc>
              <a:buFont typeface="+mj-lt"/>
              <a:buAutoNum type="arabicPeriod"/>
            </a:pPr>
            <a:r>
              <a:rPr lang="es-PE" altLang="es-PE" sz="2400" dirty="0">
                <a:solidFill>
                  <a:srgbClr val="000000"/>
                </a:solidFill>
                <a:latin typeface="Calibri" pitchFamily="34" charset="0"/>
              </a:rPr>
              <a:t>Sea interpuesto contra actos no </a:t>
            </a:r>
            <a:r>
              <a:rPr lang="es-PE" altLang="es-PE" sz="2400" dirty="0" smtClean="0">
                <a:solidFill>
                  <a:srgbClr val="000000"/>
                </a:solidFill>
                <a:latin typeface="Calibri" pitchFamily="34" charset="0"/>
              </a:rPr>
              <a:t>impugnables.</a:t>
            </a:r>
            <a:endParaRPr lang="es-PE" altLang="es-PE" sz="2400" dirty="0">
              <a:solidFill>
                <a:srgbClr val="000000"/>
              </a:solidFill>
              <a:latin typeface="Calibri" pitchFamily="34" charset="0"/>
            </a:endParaRPr>
          </a:p>
          <a:p>
            <a:pPr marL="457200" indent="-457200" algn="just">
              <a:lnSpc>
                <a:spcPct val="100000"/>
              </a:lnSpc>
              <a:buFont typeface="+mj-lt"/>
              <a:buAutoNum type="arabicPeriod"/>
            </a:pPr>
            <a:r>
              <a:rPr lang="es-PE" altLang="es-PE" sz="2400" dirty="0">
                <a:solidFill>
                  <a:srgbClr val="000000"/>
                </a:solidFill>
                <a:latin typeface="Calibri" pitchFamily="34" charset="0"/>
              </a:rPr>
              <a:t>Sea interpuesto fuera del </a:t>
            </a:r>
            <a:r>
              <a:rPr lang="es-PE" altLang="es-PE" sz="2400" dirty="0" smtClean="0">
                <a:solidFill>
                  <a:srgbClr val="000000"/>
                </a:solidFill>
                <a:latin typeface="Calibri" pitchFamily="34" charset="0"/>
              </a:rPr>
              <a:t>plazo.</a:t>
            </a:r>
            <a:endParaRPr lang="es-PE" altLang="es-PE" sz="2400" dirty="0">
              <a:solidFill>
                <a:srgbClr val="000000"/>
              </a:solidFill>
              <a:latin typeface="Calibri" pitchFamily="34" charset="0"/>
            </a:endParaRPr>
          </a:p>
          <a:p>
            <a:pPr marL="457200" indent="-457200" algn="just">
              <a:lnSpc>
                <a:spcPct val="100000"/>
              </a:lnSpc>
              <a:buFont typeface="+mj-lt"/>
              <a:buAutoNum type="arabicPeriod"/>
            </a:pPr>
            <a:r>
              <a:rPr lang="es-PE" altLang="es-PE" sz="2400" dirty="0">
                <a:solidFill>
                  <a:srgbClr val="000000"/>
                </a:solidFill>
                <a:latin typeface="Calibri" pitchFamily="34" charset="0"/>
              </a:rPr>
              <a:t>El que suscriba el recurso no sea impugnante o su </a:t>
            </a:r>
            <a:r>
              <a:rPr lang="es-PE" altLang="es-PE" sz="2400" dirty="0" smtClean="0">
                <a:solidFill>
                  <a:srgbClr val="000000"/>
                </a:solidFill>
                <a:latin typeface="Calibri" pitchFamily="34" charset="0"/>
              </a:rPr>
              <a:t>representante.</a:t>
            </a:r>
            <a:endParaRPr lang="es-PE" altLang="es-PE" sz="2400" dirty="0">
              <a:solidFill>
                <a:srgbClr val="000000"/>
              </a:solidFill>
              <a:latin typeface="Calibri" pitchFamily="34" charset="0"/>
            </a:endParaRPr>
          </a:p>
          <a:p>
            <a:pPr marL="457200" indent="-457200" algn="just">
              <a:lnSpc>
                <a:spcPct val="100000"/>
              </a:lnSpc>
              <a:buFont typeface="+mj-lt"/>
              <a:buAutoNum type="arabicPeriod"/>
            </a:pPr>
            <a:r>
              <a:rPr lang="es-PE" altLang="es-PE" sz="2400" dirty="0">
                <a:solidFill>
                  <a:srgbClr val="000000"/>
                </a:solidFill>
                <a:latin typeface="Calibri" pitchFamily="34" charset="0"/>
              </a:rPr>
              <a:t>Impugnante se encuentre impedido para contratar con el </a:t>
            </a:r>
            <a:r>
              <a:rPr lang="es-PE" altLang="es-PE" sz="2400" dirty="0" smtClean="0">
                <a:solidFill>
                  <a:srgbClr val="000000"/>
                </a:solidFill>
                <a:latin typeface="Calibri" pitchFamily="34" charset="0"/>
              </a:rPr>
              <a:t>Estado.</a:t>
            </a:r>
          </a:p>
          <a:p>
            <a:pPr marL="457200" indent="-457200" algn="just">
              <a:lnSpc>
                <a:spcPct val="100000"/>
              </a:lnSpc>
              <a:buFont typeface="+mj-lt"/>
              <a:buAutoNum type="arabicPeriod"/>
            </a:pPr>
            <a:r>
              <a:rPr lang="es-PE" altLang="es-PE" sz="2400" dirty="0">
                <a:solidFill>
                  <a:srgbClr val="000000"/>
                </a:solidFill>
                <a:latin typeface="Calibri" pitchFamily="34" charset="0"/>
              </a:rPr>
              <a:t>Impugnante se encuentre incapacitado legalmente para ejercer actos </a:t>
            </a:r>
            <a:r>
              <a:rPr lang="es-PE" altLang="es-PE" sz="2400" dirty="0" smtClean="0">
                <a:solidFill>
                  <a:srgbClr val="000000"/>
                </a:solidFill>
                <a:latin typeface="Calibri" pitchFamily="34" charset="0"/>
              </a:rPr>
              <a:t>civiles.</a:t>
            </a:r>
            <a:endParaRPr lang="es-PE" altLang="es-PE" sz="2400" dirty="0">
              <a:solidFill>
                <a:srgbClr val="000000"/>
              </a:solidFill>
              <a:latin typeface="Calibri" pitchFamily="34" charset="0"/>
            </a:endParaRPr>
          </a:p>
          <a:p>
            <a:pPr marL="457200" indent="-457200" algn="just">
              <a:lnSpc>
                <a:spcPct val="100000"/>
              </a:lnSpc>
              <a:buFont typeface="+mj-lt"/>
              <a:buAutoNum type="arabicPeriod"/>
            </a:pPr>
            <a:r>
              <a:rPr lang="es-PE" altLang="es-PE" sz="2400" dirty="0">
                <a:solidFill>
                  <a:srgbClr val="000000"/>
                </a:solidFill>
                <a:latin typeface="Calibri" pitchFamily="34" charset="0"/>
              </a:rPr>
              <a:t>Impugnante carezca de legitimidad procesal para impugnar el acto </a:t>
            </a:r>
            <a:r>
              <a:rPr lang="es-PE" altLang="es-PE" sz="2400" dirty="0" smtClean="0">
                <a:solidFill>
                  <a:srgbClr val="000000"/>
                </a:solidFill>
                <a:latin typeface="Calibri" pitchFamily="34" charset="0"/>
              </a:rPr>
              <a:t>cuestionado. </a:t>
            </a:r>
            <a:endParaRPr lang="es-PE" altLang="es-PE" sz="2400" dirty="0">
              <a:solidFill>
                <a:srgbClr val="000000"/>
              </a:solidFill>
              <a:latin typeface="Calibri" pitchFamily="34" charset="0"/>
            </a:endParaRPr>
          </a:p>
          <a:p>
            <a:pPr marL="457200" indent="-457200" algn="just">
              <a:lnSpc>
                <a:spcPct val="100000"/>
              </a:lnSpc>
              <a:buFont typeface="+mj-lt"/>
              <a:buAutoNum type="arabicPeriod"/>
            </a:pPr>
            <a:r>
              <a:rPr lang="es-PE" altLang="es-PE" sz="2400" dirty="0">
                <a:solidFill>
                  <a:srgbClr val="000000"/>
                </a:solidFill>
                <a:latin typeface="Calibri" pitchFamily="34" charset="0"/>
              </a:rPr>
              <a:t>Interpuesto por postor ganador de Buena </a:t>
            </a:r>
            <a:r>
              <a:rPr lang="es-PE" altLang="es-PE" sz="2400" dirty="0" smtClean="0">
                <a:solidFill>
                  <a:srgbClr val="000000"/>
                </a:solidFill>
                <a:latin typeface="Calibri" pitchFamily="34" charset="0"/>
              </a:rPr>
              <a:t>Pro.</a:t>
            </a:r>
            <a:endParaRPr lang="es-PE" altLang="es-PE" sz="2400" dirty="0">
              <a:solidFill>
                <a:srgbClr val="000000"/>
              </a:solidFill>
              <a:latin typeface="Calibri" pitchFamily="34" charset="0"/>
            </a:endParaRPr>
          </a:p>
          <a:p>
            <a:pPr marL="457200" indent="-457200" algn="just">
              <a:lnSpc>
                <a:spcPct val="100000"/>
              </a:lnSpc>
              <a:buFont typeface="+mj-lt"/>
              <a:buAutoNum type="arabicPeriod"/>
            </a:pPr>
            <a:r>
              <a:rPr lang="es-PE" altLang="es-PE" sz="2400" dirty="0">
                <a:solidFill>
                  <a:srgbClr val="000000"/>
                </a:solidFill>
                <a:latin typeface="Calibri" pitchFamily="34" charset="0"/>
              </a:rPr>
              <a:t>No exista conexión lógica entre los hechos expuestos y el </a:t>
            </a:r>
            <a:r>
              <a:rPr lang="es-PE" altLang="es-PE" sz="2400" dirty="0" smtClean="0">
                <a:solidFill>
                  <a:srgbClr val="000000"/>
                </a:solidFill>
                <a:latin typeface="Calibri" pitchFamily="34" charset="0"/>
              </a:rPr>
              <a:t>petitorio.</a:t>
            </a:r>
            <a:endParaRPr lang="es-PE" altLang="es-PE" sz="2400" dirty="0">
              <a:solidFill>
                <a:srgbClr val="000000"/>
              </a:solidFill>
              <a:latin typeface="Calibri" pitchFamily="34" charset="0"/>
            </a:endParaRPr>
          </a:p>
          <a:p>
            <a:pPr marL="457200" indent="-457200" algn="just">
              <a:lnSpc>
                <a:spcPct val="100000"/>
              </a:lnSpc>
              <a:buFont typeface="+mj-lt"/>
              <a:buAutoNum type="arabicPeriod"/>
            </a:pPr>
            <a:endParaRPr lang="es-PE" altLang="es-PE" sz="2400" dirty="0">
              <a:solidFill>
                <a:srgbClr val="000000"/>
              </a:solidFill>
              <a:latin typeface="Calibri" pitchFamily="34" charset="0"/>
            </a:endParaRPr>
          </a:p>
          <a:p>
            <a:pPr marL="457200" indent="-457200" algn="just">
              <a:lnSpc>
                <a:spcPct val="100000"/>
              </a:lnSpc>
              <a:buFont typeface="+mj-lt"/>
              <a:buAutoNum type="arabicPeriod"/>
            </a:pPr>
            <a:endParaRPr lang="es-PE" altLang="es-PE" sz="2400" dirty="0">
              <a:solidFill>
                <a:srgbClr val="000000"/>
              </a:solidFill>
              <a:latin typeface="Calibri" pitchFamily="34" charset="0"/>
            </a:endParaRPr>
          </a:p>
          <a:p>
            <a:pPr marL="457200" indent="-457200" algn="just">
              <a:lnSpc>
                <a:spcPct val="100000"/>
              </a:lnSpc>
              <a:buAutoNum type="arabicPeriod" startAt="2"/>
            </a:pPr>
            <a:endParaRPr lang="es-PE" sz="2400" dirty="0">
              <a:solidFill>
                <a:srgbClr val="000000"/>
              </a:solidFill>
              <a:latin typeface="Calibri" pitchFamily="34" charset="0"/>
            </a:endParaRPr>
          </a:p>
          <a:p>
            <a:pPr marL="439063" indent="-439063" algn="just">
              <a:buNone/>
            </a:pPr>
            <a:endParaRPr lang="es-PE" sz="2400" dirty="0">
              <a:solidFill>
                <a:srgbClr val="000000"/>
              </a:solidFill>
              <a:latin typeface="Calibri" pitchFamily="34" charset="0"/>
            </a:endParaRPr>
          </a:p>
          <a:p>
            <a:pPr marL="457200" indent="-457200" algn="just">
              <a:lnSpc>
                <a:spcPct val="100000"/>
              </a:lnSpc>
              <a:defRPr/>
            </a:pPr>
            <a:endParaRPr lang="es-PE" sz="2400" dirty="0"/>
          </a:p>
          <a:p>
            <a:pPr marL="457200" lvl="1" indent="-457200" algn="just">
              <a:lnSpc>
                <a:spcPct val="100000"/>
              </a:lnSpc>
              <a:spcBef>
                <a:spcPts val="1000"/>
              </a:spcBef>
              <a:buClr>
                <a:schemeClr val="tx1"/>
              </a:buClr>
              <a:tabLst>
                <a:tab pos="723900" algn="l"/>
              </a:tabLst>
              <a:defRPr/>
            </a:pPr>
            <a:endParaRPr lang="es-ES" dirty="0"/>
          </a:p>
          <a:p>
            <a:pPr marL="84137" lvl="1" indent="0" algn="just">
              <a:lnSpc>
                <a:spcPct val="100000"/>
              </a:lnSpc>
              <a:spcBef>
                <a:spcPts val="1000"/>
              </a:spcBef>
              <a:buClr>
                <a:schemeClr val="tx1"/>
              </a:buClr>
              <a:buNone/>
              <a:tabLst>
                <a:tab pos="723900" algn="l"/>
              </a:tabLst>
              <a:defRPr/>
            </a:pPr>
            <a:endParaRPr lang="es-ES" altLang="es-PE" sz="2600" dirty="0">
              <a:solidFill>
                <a:srgbClr val="FF0000"/>
              </a:solidFill>
            </a:endParaRPr>
          </a:p>
          <a:p>
            <a:pPr marL="450850" lvl="1" indent="-366713" algn="just">
              <a:lnSpc>
                <a:spcPct val="100000"/>
              </a:lnSpc>
              <a:spcBef>
                <a:spcPts val="1000"/>
              </a:spcBef>
              <a:buClr>
                <a:schemeClr val="tx1"/>
              </a:buClr>
              <a:tabLst>
                <a:tab pos="723900" algn="l"/>
              </a:tabLst>
              <a:defRPr/>
            </a:pPr>
            <a:endParaRPr lang="es-ES_tradnl" altLang="es-PE" sz="2600" dirty="0"/>
          </a:p>
          <a:p>
            <a:pPr marL="0" indent="0" algn="just">
              <a:lnSpc>
                <a:spcPct val="100000"/>
              </a:lnSpc>
              <a:buNone/>
              <a:defRPr/>
            </a:pPr>
            <a:endParaRPr lang="es-PE" sz="2400" dirty="0"/>
          </a:p>
          <a:p>
            <a:pPr marL="355600" indent="-355600" algn="just">
              <a:lnSpc>
                <a:spcPct val="100000"/>
              </a:lnSpc>
              <a:defRPr/>
            </a:pPr>
            <a:endParaRPr lang="es-PE" sz="2400" dirty="0"/>
          </a:p>
          <a:p>
            <a:pPr marL="355600" indent="-355600" algn="just">
              <a:lnSpc>
                <a:spcPct val="100000"/>
              </a:lnSpc>
              <a:defRPr/>
            </a:pPr>
            <a:endParaRPr lang="es-PE" sz="2400" dirty="0" smtClean="0"/>
          </a:p>
          <a:p>
            <a:pPr marL="355600" indent="-355600" algn="just">
              <a:lnSpc>
                <a:spcPct val="100000"/>
              </a:lnSpc>
              <a:defRPr/>
            </a:pPr>
            <a:endParaRPr lang="es-PE" sz="2400" dirty="0"/>
          </a:p>
          <a:p>
            <a:pPr algn="just">
              <a:lnSpc>
                <a:spcPct val="100000"/>
              </a:lnSpc>
              <a:defRPr/>
            </a:pPr>
            <a:endParaRPr lang="es-PE" sz="2400" dirty="0">
              <a:solidFill>
                <a:srgbClr val="FF0000"/>
              </a:solidFill>
            </a:endParaRPr>
          </a:p>
          <a:p>
            <a:pPr marL="0" indent="0" algn="just">
              <a:lnSpc>
                <a:spcPct val="100000"/>
              </a:lnSpc>
              <a:buNone/>
              <a:defRPr/>
            </a:pPr>
            <a:endParaRPr lang="es-ES" sz="2400" dirty="0"/>
          </a:p>
          <a:p>
            <a:pPr marL="442913" indent="0" algn="just">
              <a:lnSpc>
                <a:spcPct val="100000"/>
              </a:lnSpc>
              <a:buNone/>
              <a:defRPr/>
            </a:pPr>
            <a:endParaRPr lang="es-ES" sz="2400" dirty="0"/>
          </a:p>
          <a:p>
            <a:pPr marL="0" lvl="1" indent="0" algn="just">
              <a:lnSpc>
                <a:spcPct val="110000"/>
              </a:lnSpc>
              <a:spcBef>
                <a:spcPts val="519"/>
              </a:spcBef>
              <a:buNone/>
              <a:tabLst>
                <a:tab pos="811213" algn="l"/>
              </a:tabLst>
              <a:defRPr/>
            </a:pPr>
            <a:endParaRPr lang="es-PE" sz="2800" dirty="0" smtClean="0"/>
          </a:p>
          <a:p>
            <a:pPr marL="342900" lvl="1" indent="-342900" algn="just">
              <a:lnSpc>
                <a:spcPct val="120000"/>
              </a:lnSpc>
              <a:spcBef>
                <a:spcPts val="519"/>
              </a:spcBef>
              <a:defRPr/>
            </a:pPr>
            <a:endParaRPr lang="es-PE" sz="2800" dirty="0"/>
          </a:p>
          <a:p>
            <a:pPr algn="just">
              <a:spcBef>
                <a:spcPct val="40000"/>
              </a:spcBef>
              <a:defRPr/>
            </a:pPr>
            <a:endParaRPr lang="es-MX" dirty="0"/>
          </a:p>
          <a:p>
            <a:pPr algn="just">
              <a:spcBef>
                <a:spcPct val="40000"/>
              </a:spcBef>
              <a:defRPr/>
            </a:pPr>
            <a:endParaRPr lang="es-ES" dirty="0"/>
          </a:p>
          <a:p>
            <a:pPr algn="just">
              <a:spcBef>
                <a:spcPct val="40000"/>
              </a:spcBef>
              <a:defRPr/>
            </a:pPr>
            <a:endParaRPr lang="es-MX" dirty="0"/>
          </a:p>
          <a:p>
            <a:pPr algn="just">
              <a:lnSpc>
                <a:spcPct val="80000"/>
              </a:lnSpc>
              <a:buClr>
                <a:srgbClr val="9BBB59"/>
              </a:buClr>
              <a:defRPr/>
            </a:pPr>
            <a:endParaRPr lang="es-PE" dirty="0"/>
          </a:p>
        </p:txBody>
      </p:sp>
      <p:sp>
        <p:nvSpPr>
          <p:cNvPr id="4" name="3 CuadroTexto"/>
          <p:cNvSpPr txBox="1"/>
          <p:nvPr/>
        </p:nvSpPr>
        <p:spPr>
          <a:xfrm>
            <a:off x="452761" y="242747"/>
            <a:ext cx="10546666" cy="553998"/>
          </a:xfrm>
          <a:prstGeom prst="rect">
            <a:avLst/>
          </a:prstGeom>
          <a:noFill/>
        </p:spPr>
        <p:txBody>
          <a:bodyPr wrap="square" rtlCol="0">
            <a:spAutoFit/>
          </a:bodyPr>
          <a:lstStyle/>
          <a:p>
            <a:pPr marL="534988" indent="-534988" algn="just">
              <a:lnSpc>
                <a:spcPct val="100000"/>
              </a:lnSpc>
              <a:buFont typeface="+mj-lt"/>
              <a:buAutoNum type="arabicPeriod" startAt="6"/>
              <a:defRPr/>
            </a:pPr>
            <a:r>
              <a:rPr lang="es-PE" sz="3000" dirty="0" smtClean="0"/>
              <a:t>Improcedencia </a:t>
            </a:r>
            <a:endParaRPr lang="es-PE" sz="3000" dirty="0"/>
          </a:p>
        </p:txBody>
      </p:sp>
    </p:spTree>
    <p:extLst>
      <p:ext uri="{BB962C8B-B14F-4D97-AF65-F5344CB8AC3E}">
        <p14:creationId xmlns:p14="http://schemas.microsoft.com/office/powerpoint/2010/main" val="35906663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7576</TotalTime>
  <Words>8489</Words>
  <Application>Microsoft Office PowerPoint</Application>
  <PresentationFormat>Personalizado</PresentationFormat>
  <Paragraphs>1642</Paragraphs>
  <Slides>103</Slides>
  <Notes>91</Notes>
  <HiddenSlides>0</HiddenSlides>
  <MMClips>0</MMClips>
  <ScaleCrop>false</ScaleCrop>
  <HeadingPairs>
    <vt:vector size="4" baseType="variant">
      <vt:variant>
        <vt:lpstr>Tema</vt:lpstr>
      </vt:variant>
      <vt:variant>
        <vt:i4>1</vt:i4>
      </vt:variant>
      <vt:variant>
        <vt:lpstr>Títulos de diapositiva</vt:lpstr>
      </vt:variant>
      <vt:variant>
        <vt:i4>103</vt:i4>
      </vt:variant>
    </vt:vector>
  </HeadingPairs>
  <TitlesOfParts>
    <vt:vector size="104" baseType="lpstr">
      <vt:lpstr>Solsticio</vt:lpstr>
      <vt:lpstr>Presentación de PowerPoint</vt:lpstr>
      <vt:lpstr>Presentación de PowerPoint</vt:lpstr>
      <vt:lpstr>Montos de Procedimientos 2019</vt:lpstr>
      <vt:lpstr>Presentación de PowerPoint</vt:lpstr>
      <vt:lpstr>Licitación Pública y Concurso  Público para Servicios en General</vt:lpstr>
      <vt:lpstr>Concurso Público para Consultoría</vt:lpstr>
      <vt:lpstr>Licitación Pública para  Obras con Precalificación (1)</vt:lpstr>
      <vt:lpstr>Licitación Pública para  Obras con Precalificación (2)</vt:lpstr>
      <vt:lpstr>Adjudicación Simplificada para              Bienes y Servicios en General </vt:lpstr>
      <vt:lpstr>Adjudicación Simplificada  para Ejecución de Obras</vt:lpstr>
      <vt:lpstr>Adjudicación Simplificada  para Consultoría</vt:lpstr>
      <vt:lpstr>Selección Consultores Individuales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Trámite del Recurso de Apelación ante la Entidad</vt:lpstr>
      <vt:lpstr>Trámite del Recurso ante Tribunal</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SDC</dc:creator>
  <cp:lastModifiedBy>Luigi Pierre Espinoza Mellado</cp:lastModifiedBy>
  <cp:revision>459</cp:revision>
  <cp:lastPrinted>2016-01-20T14:12:20Z</cp:lastPrinted>
  <dcterms:created xsi:type="dcterms:W3CDTF">2015-07-13T17:40:18Z</dcterms:created>
  <dcterms:modified xsi:type="dcterms:W3CDTF">2019-11-19T22:12:40Z</dcterms:modified>
</cp:coreProperties>
</file>